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17999075" cy="38519100"/>
  <p:notesSz cx="6858000" cy="9144000"/>
  <p:custDataLst>
    <p:tags r:id="rId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132" userDrawn="1">
          <p15:clr>
            <a:srgbClr val="A4A3A4"/>
          </p15:clr>
        </p15:guide>
        <p15:guide id="2" pos="56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64" autoAdjust="0"/>
    <p:restoredTop sz="94660"/>
  </p:normalViewPr>
  <p:slideViewPr>
    <p:cSldViewPr snapToGrid="0" showGuides="1">
      <p:cViewPr varScale="1">
        <p:scale>
          <a:sx n="20" d="100"/>
          <a:sy n="20" d="100"/>
        </p:scale>
        <p:origin x="3304" y="84"/>
      </p:cViewPr>
      <p:guideLst>
        <p:guide orient="horz" pos="12132"/>
        <p:guide pos="566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tags" Target="tags/tag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769882" y="5136000"/>
            <a:ext cx="14467323" cy="14437417"/>
          </a:xfrm>
        </p:spPr>
        <p:txBody>
          <a:bodyPr lIns="90000" tIns="46800" rIns="90000" bIns="46800" anchor="b" anchorCtr="0">
            <a:normAutofit/>
          </a:bodyPr>
          <a:lstStyle>
            <a:lvl1pPr algn="ctr">
              <a:defRPr sz="1181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769882" y="19998046"/>
            <a:ext cx="14467323" cy="8270173"/>
          </a:xfrm>
        </p:spPr>
        <p:txBody>
          <a:bodyPr lIns="90000" tIns="46800" rIns="90000" bIns="46800">
            <a:normAutofit/>
          </a:bodyPr>
          <a:lstStyle>
            <a:lvl1pPr marL="0" indent="0" algn="ctr">
              <a:lnSpc>
                <a:spcPct val="110000"/>
              </a:lnSpc>
              <a:buNone/>
              <a:defRPr sz="4725" spc="200"/>
            </a:lvl1pPr>
            <a:lvl2pPr marL="899795" indent="0" algn="ctr">
              <a:buNone/>
              <a:defRPr sz="3935"/>
            </a:lvl2pPr>
            <a:lvl3pPr marL="1800225" indent="0" algn="ctr">
              <a:buNone/>
              <a:defRPr sz="3545"/>
            </a:lvl3pPr>
            <a:lvl4pPr marL="2700020" indent="0" algn="ctr">
              <a:buNone/>
              <a:defRPr sz="3150"/>
            </a:lvl4pPr>
            <a:lvl5pPr marL="3599815" indent="0" algn="ctr">
              <a:buNone/>
              <a:defRPr sz="3150"/>
            </a:lvl5pPr>
            <a:lvl6pPr marL="4500245" indent="0" algn="ctr">
              <a:buNone/>
              <a:defRPr sz="3150"/>
            </a:lvl6pPr>
            <a:lvl7pPr marL="5400040" indent="0" algn="ctr">
              <a:buNone/>
              <a:defRPr sz="3150"/>
            </a:lvl7pPr>
            <a:lvl8pPr marL="6299835" indent="0" algn="ctr">
              <a:buNone/>
              <a:defRPr sz="3150"/>
            </a:lvl8pPr>
            <a:lvl9pPr marL="7200265" indent="0" algn="ctr">
              <a:buNone/>
              <a:defRPr sz="315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2025/1/1</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2025/1/1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898228" y="4347401"/>
            <a:ext cx="16200000" cy="3079577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2025/1/1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769882" y="13952125"/>
            <a:ext cx="14467323" cy="5722393"/>
          </a:xfrm>
        </p:spPr>
        <p:txBody>
          <a:bodyPr vert="horz" lIns="90000" tIns="46800" rIns="90000" bIns="46800" rtlCol="0" anchor="t" anchorCtr="0">
            <a:normAutofit/>
          </a:bodyPr>
          <a:lstStyle>
            <a:lvl1pPr algn="ctr">
              <a:defRPr sz="1181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769882" y="19998046"/>
            <a:ext cx="14467323" cy="2648882"/>
          </a:xfrm>
        </p:spPr>
        <p:txBody>
          <a:bodyPr lIns="90000" tIns="46800" rIns="90000" bIns="46800">
            <a:normAutofit/>
          </a:bodyPr>
          <a:lstStyle>
            <a:lvl1pPr algn="ctr">
              <a:lnSpc>
                <a:spcPct val="110000"/>
              </a:lnSpc>
              <a:buNone/>
              <a:defRPr sz="4725"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98228" y="3417260"/>
            <a:ext cx="16194685" cy="3963212"/>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898228" y="8371275"/>
            <a:ext cx="16194685" cy="26731463"/>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2939173" y="21615684"/>
            <a:ext cx="11469685" cy="4306960"/>
          </a:xfrm>
        </p:spPr>
        <p:txBody>
          <a:bodyPr lIns="90000" tIns="46800" rIns="90000" bIns="46800" anchor="b" anchorCtr="0">
            <a:normAutofit/>
          </a:bodyPr>
          <a:lstStyle>
            <a:lvl1pPr>
              <a:defRPr sz="866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2939173" y="25922644"/>
            <a:ext cx="11469685" cy="4873134"/>
          </a:xfrm>
        </p:spPr>
        <p:txBody>
          <a:bodyPr lIns="90000" tIns="46800" rIns="90000" bIns="46800">
            <a:normAutofit/>
          </a:bodyPr>
          <a:lstStyle>
            <a:lvl1pPr marL="0" indent="0">
              <a:buNone/>
              <a:defRPr sz="3545">
                <a:solidFill>
                  <a:schemeClr val="tx1">
                    <a:lumMod val="65000"/>
                    <a:lumOff val="35000"/>
                  </a:schemeClr>
                </a:solidFill>
              </a:defRPr>
            </a:lvl1pPr>
            <a:lvl2pPr marL="899795" indent="0">
              <a:buNone/>
              <a:defRPr sz="3150">
                <a:solidFill>
                  <a:schemeClr val="tx1">
                    <a:tint val="75000"/>
                  </a:schemeClr>
                </a:solidFill>
              </a:defRPr>
            </a:lvl2pPr>
            <a:lvl3pPr marL="1800225" indent="0">
              <a:buNone/>
              <a:defRPr sz="3150">
                <a:solidFill>
                  <a:schemeClr val="tx1">
                    <a:tint val="75000"/>
                  </a:schemeClr>
                </a:solidFill>
              </a:defRPr>
            </a:lvl3pPr>
            <a:lvl4pPr marL="2700020" indent="0">
              <a:buNone/>
              <a:defRPr sz="3150">
                <a:solidFill>
                  <a:schemeClr val="tx1">
                    <a:tint val="75000"/>
                  </a:schemeClr>
                </a:solidFill>
              </a:defRPr>
            </a:lvl4pPr>
            <a:lvl5pPr marL="3599815" indent="0">
              <a:buNone/>
              <a:defRPr sz="3150">
                <a:solidFill>
                  <a:schemeClr val="tx1">
                    <a:tint val="75000"/>
                  </a:schemeClr>
                </a:solidFill>
              </a:defRPr>
            </a:lvl5pPr>
            <a:lvl6pPr marL="4500245" indent="0">
              <a:buNone/>
              <a:defRPr sz="3150">
                <a:solidFill>
                  <a:schemeClr val="tx1">
                    <a:tint val="75000"/>
                  </a:schemeClr>
                </a:solidFill>
              </a:defRPr>
            </a:lvl6pPr>
            <a:lvl7pPr marL="5400040" indent="0">
              <a:buNone/>
              <a:defRPr sz="3150">
                <a:solidFill>
                  <a:schemeClr val="tx1">
                    <a:tint val="75000"/>
                  </a:schemeClr>
                </a:solidFill>
              </a:defRPr>
            </a:lvl7pPr>
            <a:lvl8pPr marL="6299835" indent="0">
              <a:buNone/>
              <a:defRPr sz="3150">
                <a:solidFill>
                  <a:schemeClr val="tx1">
                    <a:tint val="75000"/>
                  </a:schemeClr>
                </a:solidFill>
              </a:defRPr>
            </a:lvl8pPr>
            <a:lvl9pPr marL="7200265" indent="0">
              <a:buNone/>
              <a:defRPr sz="315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98228" y="3417260"/>
            <a:ext cx="16194685" cy="3963212"/>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898228" y="8431937"/>
            <a:ext cx="7642913" cy="26670802"/>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9465945" y="8431937"/>
            <a:ext cx="7642913" cy="26670802"/>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2025/1/1</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98228" y="3417260"/>
            <a:ext cx="16194685" cy="3963212"/>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898228" y="8027527"/>
            <a:ext cx="7887402" cy="2143370"/>
          </a:xfrm>
        </p:spPr>
        <p:txBody>
          <a:bodyPr lIns="101600" tIns="38100" rIns="76200" bIns="38100" anchor="t" anchorCtr="0">
            <a:normAutofit/>
          </a:bodyPr>
          <a:lstStyle>
            <a:lvl1pPr marL="0" indent="0">
              <a:lnSpc>
                <a:spcPct val="100000"/>
              </a:lnSpc>
              <a:buNone/>
              <a:defRPr sz="3935" b="1" spc="200">
                <a:solidFill>
                  <a:schemeClr val="tx1">
                    <a:lumMod val="75000"/>
                    <a:lumOff val="25000"/>
                  </a:schemeClr>
                </a:solidFill>
              </a:defRPr>
            </a:lvl1pPr>
            <a:lvl2pPr marL="899795" indent="0">
              <a:buNone/>
              <a:defRPr sz="3935" b="1"/>
            </a:lvl2pPr>
            <a:lvl3pPr marL="1800225" indent="0">
              <a:buNone/>
              <a:defRPr sz="3545" b="1"/>
            </a:lvl3pPr>
            <a:lvl4pPr marL="2700020" indent="0">
              <a:buNone/>
              <a:defRPr sz="3150" b="1"/>
            </a:lvl4pPr>
            <a:lvl5pPr marL="3599815" indent="0">
              <a:buNone/>
              <a:defRPr sz="3150" b="1"/>
            </a:lvl5pPr>
            <a:lvl6pPr marL="4500245" indent="0">
              <a:buNone/>
              <a:defRPr sz="3150" b="1"/>
            </a:lvl6pPr>
            <a:lvl7pPr marL="5400040" indent="0">
              <a:buNone/>
              <a:defRPr sz="3150" b="1"/>
            </a:lvl7pPr>
            <a:lvl8pPr marL="6299835" indent="0">
              <a:buNone/>
              <a:defRPr sz="3150" b="1"/>
            </a:lvl8pPr>
            <a:lvl9pPr marL="7200265" indent="0">
              <a:buNone/>
              <a:defRPr sz="315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898228" y="10413543"/>
            <a:ext cx="7887402" cy="24689196"/>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9206324" y="7985564"/>
            <a:ext cx="7887402" cy="2143370"/>
          </a:xfrm>
        </p:spPr>
        <p:txBody>
          <a:bodyPr vert="horz" lIns="101600" tIns="38100" rIns="76200" bIns="38100" rtlCol="0" anchor="t" anchorCtr="0">
            <a:normAutofit/>
          </a:bodyPr>
          <a:lstStyle>
            <a:lvl1pPr marL="0" indent="0">
              <a:lnSpc>
                <a:spcPct val="100000"/>
              </a:lnSpc>
              <a:buNone/>
              <a:defRPr sz="3935" b="1" spc="200">
                <a:solidFill>
                  <a:schemeClr val="tx1">
                    <a:lumMod val="75000"/>
                    <a:lumOff val="25000"/>
                  </a:schemeClr>
                </a:solidFill>
              </a:defRPr>
            </a:lvl1pPr>
            <a:lvl2pPr marL="899795" indent="0">
              <a:buNone/>
              <a:defRPr sz="3935" b="1"/>
            </a:lvl2pPr>
            <a:lvl3pPr marL="1800225" indent="0">
              <a:buNone/>
              <a:defRPr sz="3545" b="1"/>
            </a:lvl3pPr>
            <a:lvl4pPr marL="2700020" indent="0">
              <a:buNone/>
              <a:defRPr sz="3150" b="1"/>
            </a:lvl4pPr>
            <a:lvl5pPr marL="3599815" indent="0">
              <a:buNone/>
              <a:defRPr sz="3150" b="1"/>
            </a:lvl5pPr>
            <a:lvl6pPr marL="4500245" indent="0">
              <a:buNone/>
              <a:defRPr sz="3150" b="1"/>
            </a:lvl6pPr>
            <a:lvl7pPr marL="5400040" indent="0">
              <a:buNone/>
              <a:defRPr sz="3150" b="1"/>
            </a:lvl7pPr>
            <a:lvl8pPr marL="6299835" indent="0">
              <a:buNone/>
              <a:defRPr sz="3150" b="1"/>
            </a:lvl8pPr>
            <a:lvl9pPr marL="7200265" indent="0">
              <a:buNone/>
              <a:defRPr sz="315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9206324" y="10413543"/>
            <a:ext cx="7887402" cy="24689196"/>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2025/1/1</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98228" y="3417260"/>
            <a:ext cx="16194685" cy="3963212"/>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2025/1/1</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2025/1/1</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898228" y="8735244"/>
            <a:ext cx="7726000" cy="25882203"/>
          </a:xfrm>
        </p:spPr>
        <p:txBody>
          <a:bodyPr vert="horz" lIns="90000" tIns="46800" rIns="90000" bIns="46800" rtlCol="0">
            <a:normAutofit/>
          </a:bodyPr>
          <a:lstStyle>
            <a:lvl1pPr>
              <a:buNone/>
              <a:defRPr sz="3150"/>
            </a:lvl1pPr>
          </a:lstStyle>
          <a:p>
            <a:pPr lvl="0"/>
            <a:endParaRPr lang="zh-CN" altLang="en-US"/>
          </a:p>
        </p:txBody>
      </p:sp>
      <p:sp>
        <p:nvSpPr>
          <p:cNvPr id="4" name="文本占位符 3"/>
          <p:cNvSpPr>
            <a:spLocks noGrp="1"/>
          </p:cNvSpPr>
          <p:nvPr>
            <p:ph type="body" sz="half" idx="2"/>
            <p:custDataLst>
              <p:tags r:id="rId2"/>
            </p:custDataLst>
          </p:nvPr>
        </p:nvSpPr>
        <p:spPr>
          <a:xfrm>
            <a:off x="9375591" y="8735244"/>
            <a:ext cx="7717323" cy="25882203"/>
          </a:xfrm>
        </p:spPr>
        <p:txBody>
          <a:bodyPr vert="horz" lIns="90000" tIns="46800" rIns="90000" bIns="46800" rtlCol="0">
            <a:normAutofit/>
          </a:bodyPr>
          <a:lstStyle>
            <a:lvl1pPr>
              <a:buNone/>
              <a:defRPr sz="315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2025/1/1</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5110433" y="5136000"/>
            <a:ext cx="1541339" cy="28247998"/>
          </a:xfrm>
        </p:spPr>
        <p:txBody>
          <a:bodyPr vert="eaVert" lIns="90000" tIns="46800" rIns="90000" bIns="46800" rtlCol="0" anchor="ctr" anchorCtr="0">
            <a:normAutofit/>
          </a:bodyPr>
          <a:lstStyle>
            <a:lvl1pPr>
              <a:buNone/>
              <a:defRPr sz="551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1350000" y="5136000"/>
            <a:ext cx="13537205" cy="28247998"/>
          </a:xfrm>
        </p:spPr>
        <p:txBody>
          <a:bodyPr vert="eaVert" lIns="46800" tIns="46800" rIns="46800" bIns="46800"/>
          <a:lstStyle>
            <a:lvl1pPr marL="450215" indent="-450215">
              <a:spcAft>
                <a:spcPts val="1000"/>
              </a:spcAft>
              <a:defRPr spc="300"/>
            </a:lvl1pPr>
            <a:lvl2pPr marL="1350010" indent="-450215">
              <a:defRPr spc="300"/>
            </a:lvl2pPr>
            <a:lvl3pPr marL="2249805" indent="-450215">
              <a:defRPr spc="300"/>
            </a:lvl3pPr>
            <a:lvl4pPr marL="3150235" indent="-450215">
              <a:defRPr spc="300"/>
            </a:lvl4pPr>
            <a:lvl5pPr marL="4050030" indent="-450215">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898228" y="3417260"/>
            <a:ext cx="16194685" cy="3963212"/>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898228" y="8371275"/>
            <a:ext cx="16194685" cy="26731463"/>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903543" y="35466707"/>
            <a:ext cx="3986221" cy="1779401"/>
          </a:xfrm>
          <a:prstGeom prst="rect">
            <a:avLst/>
          </a:prstGeom>
        </p:spPr>
        <p:txBody>
          <a:bodyPr vert="horz" lIns="91440" tIns="45720" rIns="91440" bIns="45720" rtlCol="0" anchor="ctr">
            <a:normAutofit/>
          </a:bodyPr>
          <a:lstStyle>
            <a:lvl1pPr algn="l">
              <a:defRPr sz="1970" baseline="0">
                <a:solidFill>
                  <a:schemeClr val="tx1">
                    <a:tint val="75000"/>
                  </a:schemeClr>
                </a:solidFill>
              </a:defRPr>
            </a:lvl1pPr>
          </a:lstStyle>
          <a:p>
            <a:fld id="{760FBDFE-C587-4B4C-A407-44438C67B59E}" type="datetimeFigureOut">
              <a:rPr lang="zh-CN" altLang="en-US" smtClean="0"/>
              <a:t>2025/1/1</a:t>
            </a:fld>
            <a:endParaRPr lang="zh-CN" altLang="en-US"/>
          </a:p>
        </p:txBody>
      </p:sp>
      <p:sp>
        <p:nvSpPr>
          <p:cNvPr id="5" name="页脚占位符 4"/>
          <p:cNvSpPr>
            <a:spLocks noGrp="1"/>
          </p:cNvSpPr>
          <p:nvPr>
            <p:ph type="ftr" sz="quarter" idx="3"/>
            <p:custDataLst>
              <p:tags r:id="rId17"/>
            </p:custDataLst>
          </p:nvPr>
        </p:nvSpPr>
        <p:spPr>
          <a:xfrm>
            <a:off x="6076772" y="35466707"/>
            <a:ext cx="5846457" cy="1779401"/>
          </a:xfrm>
          <a:prstGeom prst="rect">
            <a:avLst/>
          </a:prstGeom>
        </p:spPr>
        <p:txBody>
          <a:bodyPr vert="horz" lIns="91440" tIns="45720" rIns="91440" bIns="45720" rtlCol="0" anchor="ctr">
            <a:normAutofit/>
          </a:bodyPr>
          <a:lstStyle>
            <a:lvl1pPr algn="ctr">
              <a:defRPr sz="197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13106693" y="35466707"/>
            <a:ext cx="3986221" cy="1779401"/>
          </a:xfrm>
          <a:prstGeom prst="rect">
            <a:avLst/>
          </a:prstGeom>
        </p:spPr>
        <p:txBody>
          <a:bodyPr vert="horz" lIns="91440" tIns="45720" rIns="91440" bIns="45720" rtlCol="0" anchor="ctr">
            <a:normAutofit/>
          </a:bodyPr>
          <a:lstStyle>
            <a:lvl1pPr algn="r">
              <a:defRPr sz="197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800225" rtl="0" eaLnBrk="1" fontAlgn="auto" latinLnBrk="0" hangingPunct="1">
        <a:lnSpc>
          <a:spcPct val="100000"/>
        </a:lnSpc>
        <a:spcBef>
          <a:spcPct val="0"/>
        </a:spcBef>
        <a:buNone/>
        <a:defRPr sz="7085" b="1" u="none" strike="noStrike" kern="1200" cap="none" spc="300" normalizeH="0" baseline="0">
          <a:solidFill>
            <a:schemeClr val="tx1">
              <a:lumMod val="85000"/>
              <a:lumOff val="15000"/>
            </a:schemeClr>
          </a:solidFill>
          <a:uFillTx/>
          <a:latin typeface="+mj-lt"/>
          <a:ea typeface="+mj-ea"/>
          <a:cs typeface="+mj-cs"/>
        </a:defRPr>
      </a:lvl1pPr>
    </p:titleStyle>
    <p:bodyStyle>
      <a:lvl1pPr marL="450215" indent="-450215" algn="l" defTabSz="1800225" rtl="0" eaLnBrk="1" fontAlgn="auto" latinLnBrk="0" hangingPunct="1">
        <a:lnSpc>
          <a:spcPct val="130000"/>
        </a:lnSpc>
        <a:spcBef>
          <a:spcPct val="1000"/>
        </a:spcBef>
        <a:spcAft>
          <a:spcPts val="1000"/>
        </a:spcAft>
        <a:buFont typeface="Arial" panose="020B0604020202020204" pitchFamily="34" charset="0"/>
        <a:buChar char="●"/>
        <a:defRPr sz="3545" u="none" strike="noStrike" kern="1200" cap="none" spc="150" normalizeH="0" baseline="0">
          <a:solidFill>
            <a:schemeClr val="tx1">
              <a:lumMod val="65000"/>
              <a:lumOff val="35000"/>
            </a:schemeClr>
          </a:solidFill>
          <a:uFillTx/>
          <a:latin typeface="+mn-lt"/>
          <a:ea typeface="+mn-ea"/>
          <a:cs typeface="+mn-cs"/>
        </a:defRPr>
      </a:lvl1pPr>
      <a:lvl2pPr marL="1350010" indent="-450215" algn="l" defTabSz="1800225" rtl="0" eaLnBrk="1" fontAlgn="auto" latinLnBrk="0" hangingPunct="1">
        <a:lnSpc>
          <a:spcPct val="120000"/>
        </a:lnSpc>
        <a:spcBef>
          <a:spcPct val="1000"/>
        </a:spcBef>
        <a:spcAft>
          <a:spcPts val="600"/>
        </a:spcAft>
        <a:buFont typeface="Arial" panose="020B0604020202020204" pitchFamily="34" charset="0"/>
        <a:buChar char="●"/>
        <a:tabLst>
          <a:tab pos="3168650" algn="l"/>
          <a:tab pos="3168650" algn="l"/>
          <a:tab pos="3168650" algn="l"/>
          <a:tab pos="3168650" algn="l"/>
        </a:tabLst>
        <a:defRPr sz="3150" u="none" strike="noStrike" kern="1200" cap="none" spc="150" normalizeH="0" baseline="0">
          <a:solidFill>
            <a:schemeClr val="tx1">
              <a:lumMod val="65000"/>
              <a:lumOff val="35000"/>
            </a:schemeClr>
          </a:solidFill>
          <a:uFillTx/>
          <a:latin typeface="+mn-lt"/>
          <a:ea typeface="+mn-ea"/>
          <a:cs typeface="+mn-cs"/>
        </a:defRPr>
      </a:lvl2pPr>
      <a:lvl3pPr marL="2249805" indent="-450215" algn="l" defTabSz="1800225" rtl="0" eaLnBrk="1" fontAlgn="auto" latinLnBrk="0" hangingPunct="1">
        <a:lnSpc>
          <a:spcPct val="120000"/>
        </a:lnSpc>
        <a:spcBef>
          <a:spcPct val="1000"/>
        </a:spcBef>
        <a:spcAft>
          <a:spcPts val="600"/>
        </a:spcAft>
        <a:buFont typeface="Arial" panose="020B0604020202020204" pitchFamily="34" charset="0"/>
        <a:buChar char="●"/>
        <a:defRPr sz="3150" u="none" strike="noStrike" kern="1200" cap="none" spc="150" normalizeH="0" baseline="0">
          <a:solidFill>
            <a:schemeClr val="tx1">
              <a:lumMod val="65000"/>
              <a:lumOff val="35000"/>
            </a:schemeClr>
          </a:solidFill>
          <a:uFillTx/>
          <a:latin typeface="+mn-lt"/>
          <a:ea typeface="+mn-ea"/>
          <a:cs typeface="+mn-cs"/>
        </a:defRPr>
      </a:lvl3pPr>
      <a:lvl4pPr marL="3150235" indent="-450215" algn="l" defTabSz="1800225" rtl="0" eaLnBrk="1" fontAlgn="auto" latinLnBrk="0" hangingPunct="1">
        <a:lnSpc>
          <a:spcPct val="120000"/>
        </a:lnSpc>
        <a:spcBef>
          <a:spcPct val="1000"/>
        </a:spcBef>
        <a:spcAft>
          <a:spcPts val="300"/>
        </a:spcAft>
        <a:buFont typeface="Wingdings" panose="05000000000000000000" charset="0"/>
        <a:buChar char=""/>
        <a:defRPr sz="2755" u="none" strike="noStrike" kern="1200" cap="none" spc="150" normalizeH="0" baseline="0">
          <a:solidFill>
            <a:schemeClr val="tx1">
              <a:lumMod val="65000"/>
              <a:lumOff val="35000"/>
            </a:schemeClr>
          </a:solidFill>
          <a:uFillTx/>
          <a:latin typeface="+mn-lt"/>
          <a:ea typeface="+mn-ea"/>
          <a:cs typeface="+mn-cs"/>
        </a:defRPr>
      </a:lvl4pPr>
      <a:lvl5pPr marL="4050030" indent="-450215" algn="l" defTabSz="1800225" rtl="0" eaLnBrk="1" fontAlgn="auto" latinLnBrk="0" hangingPunct="1">
        <a:lnSpc>
          <a:spcPct val="120000"/>
        </a:lnSpc>
        <a:spcBef>
          <a:spcPct val="1000"/>
        </a:spcBef>
        <a:spcAft>
          <a:spcPts val="300"/>
        </a:spcAft>
        <a:buFont typeface="Arial" panose="020B0604020202020204" pitchFamily="34" charset="0"/>
        <a:buChar char="•"/>
        <a:defRPr sz="2755" u="none" strike="noStrike" kern="1200" cap="none" spc="150" normalizeH="0" baseline="0">
          <a:solidFill>
            <a:schemeClr val="tx1">
              <a:lumMod val="65000"/>
              <a:lumOff val="35000"/>
            </a:schemeClr>
          </a:solidFill>
          <a:uFillTx/>
          <a:latin typeface="+mn-lt"/>
          <a:ea typeface="+mn-ea"/>
          <a:cs typeface="+mn-cs"/>
        </a:defRPr>
      </a:lvl5pPr>
      <a:lvl6pPr marL="4949825" indent="-450215" algn="l" defTabSz="1800225" rtl="0" eaLnBrk="1" latinLnBrk="0" hangingPunct="1">
        <a:lnSpc>
          <a:spcPct val="90000"/>
        </a:lnSpc>
        <a:spcBef>
          <a:spcPts val="985"/>
        </a:spcBef>
        <a:buFont typeface="Arial" panose="020B0604020202020204" pitchFamily="34" charset="0"/>
        <a:buChar char="•"/>
        <a:defRPr sz="3545" kern="1200">
          <a:solidFill>
            <a:schemeClr val="tx1"/>
          </a:solidFill>
          <a:latin typeface="+mn-lt"/>
          <a:ea typeface="+mn-ea"/>
          <a:cs typeface="+mn-cs"/>
        </a:defRPr>
      </a:lvl6pPr>
      <a:lvl7pPr marL="5850255" indent="-450215" algn="l" defTabSz="1800225" rtl="0" eaLnBrk="1" latinLnBrk="0" hangingPunct="1">
        <a:lnSpc>
          <a:spcPct val="90000"/>
        </a:lnSpc>
        <a:spcBef>
          <a:spcPts val="985"/>
        </a:spcBef>
        <a:buFont typeface="Arial" panose="020B0604020202020204" pitchFamily="34" charset="0"/>
        <a:buChar char="•"/>
        <a:defRPr sz="3545" kern="1200">
          <a:solidFill>
            <a:schemeClr val="tx1"/>
          </a:solidFill>
          <a:latin typeface="+mn-lt"/>
          <a:ea typeface="+mn-ea"/>
          <a:cs typeface="+mn-cs"/>
        </a:defRPr>
      </a:lvl7pPr>
      <a:lvl8pPr marL="6750050" indent="-450215" algn="l" defTabSz="1800225" rtl="0" eaLnBrk="1" latinLnBrk="0" hangingPunct="1">
        <a:lnSpc>
          <a:spcPct val="90000"/>
        </a:lnSpc>
        <a:spcBef>
          <a:spcPts val="985"/>
        </a:spcBef>
        <a:buFont typeface="Arial" panose="020B0604020202020204" pitchFamily="34" charset="0"/>
        <a:buChar char="•"/>
        <a:defRPr sz="3545" kern="1200">
          <a:solidFill>
            <a:schemeClr val="tx1"/>
          </a:solidFill>
          <a:latin typeface="+mn-lt"/>
          <a:ea typeface="+mn-ea"/>
          <a:cs typeface="+mn-cs"/>
        </a:defRPr>
      </a:lvl8pPr>
      <a:lvl9pPr marL="7649845" indent="-450215" algn="l" defTabSz="1800225" rtl="0" eaLnBrk="1" latinLnBrk="0" hangingPunct="1">
        <a:lnSpc>
          <a:spcPct val="90000"/>
        </a:lnSpc>
        <a:spcBef>
          <a:spcPts val="985"/>
        </a:spcBef>
        <a:buFont typeface="Arial" panose="020B0604020202020204" pitchFamily="34" charset="0"/>
        <a:buChar char="•"/>
        <a:defRPr sz="3545" kern="1200">
          <a:solidFill>
            <a:schemeClr val="tx1"/>
          </a:solidFill>
          <a:latin typeface="+mn-lt"/>
          <a:ea typeface="+mn-ea"/>
          <a:cs typeface="+mn-cs"/>
        </a:defRPr>
      </a:lvl9pPr>
    </p:bodyStyle>
    <p:otherStyle>
      <a:defPPr>
        <a:defRPr lang="zh-CN"/>
      </a:defPPr>
      <a:lvl1pPr marL="0" algn="l" defTabSz="1800225" rtl="0" eaLnBrk="1" latinLnBrk="0" hangingPunct="1">
        <a:defRPr sz="3545" kern="1200">
          <a:solidFill>
            <a:schemeClr val="tx1"/>
          </a:solidFill>
          <a:latin typeface="+mn-lt"/>
          <a:ea typeface="+mn-ea"/>
          <a:cs typeface="+mn-cs"/>
        </a:defRPr>
      </a:lvl1pPr>
      <a:lvl2pPr marL="899795" algn="l" defTabSz="1800225" rtl="0" eaLnBrk="1" latinLnBrk="0" hangingPunct="1">
        <a:defRPr sz="3545" kern="1200">
          <a:solidFill>
            <a:schemeClr val="tx1"/>
          </a:solidFill>
          <a:latin typeface="+mn-lt"/>
          <a:ea typeface="+mn-ea"/>
          <a:cs typeface="+mn-cs"/>
        </a:defRPr>
      </a:lvl2pPr>
      <a:lvl3pPr marL="1800225" algn="l" defTabSz="1800225" rtl="0" eaLnBrk="1" latinLnBrk="0" hangingPunct="1">
        <a:defRPr sz="3545" kern="1200">
          <a:solidFill>
            <a:schemeClr val="tx1"/>
          </a:solidFill>
          <a:latin typeface="+mn-lt"/>
          <a:ea typeface="+mn-ea"/>
          <a:cs typeface="+mn-cs"/>
        </a:defRPr>
      </a:lvl3pPr>
      <a:lvl4pPr marL="2700020" algn="l" defTabSz="1800225" rtl="0" eaLnBrk="1" latinLnBrk="0" hangingPunct="1">
        <a:defRPr sz="3545" kern="1200">
          <a:solidFill>
            <a:schemeClr val="tx1"/>
          </a:solidFill>
          <a:latin typeface="+mn-lt"/>
          <a:ea typeface="+mn-ea"/>
          <a:cs typeface="+mn-cs"/>
        </a:defRPr>
      </a:lvl4pPr>
      <a:lvl5pPr marL="3599815" algn="l" defTabSz="1800225" rtl="0" eaLnBrk="1" latinLnBrk="0" hangingPunct="1">
        <a:defRPr sz="3545" kern="1200">
          <a:solidFill>
            <a:schemeClr val="tx1"/>
          </a:solidFill>
          <a:latin typeface="+mn-lt"/>
          <a:ea typeface="+mn-ea"/>
          <a:cs typeface="+mn-cs"/>
        </a:defRPr>
      </a:lvl5pPr>
      <a:lvl6pPr marL="4500245" algn="l" defTabSz="1800225" rtl="0" eaLnBrk="1" latinLnBrk="0" hangingPunct="1">
        <a:defRPr sz="3545" kern="1200">
          <a:solidFill>
            <a:schemeClr val="tx1"/>
          </a:solidFill>
          <a:latin typeface="+mn-lt"/>
          <a:ea typeface="+mn-ea"/>
          <a:cs typeface="+mn-cs"/>
        </a:defRPr>
      </a:lvl6pPr>
      <a:lvl7pPr marL="5400040" algn="l" defTabSz="1800225" rtl="0" eaLnBrk="1" latinLnBrk="0" hangingPunct="1">
        <a:defRPr sz="3545" kern="1200">
          <a:solidFill>
            <a:schemeClr val="tx1"/>
          </a:solidFill>
          <a:latin typeface="+mn-lt"/>
          <a:ea typeface="+mn-ea"/>
          <a:cs typeface="+mn-cs"/>
        </a:defRPr>
      </a:lvl7pPr>
      <a:lvl8pPr marL="6299835" algn="l" defTabSz="1800225" rtl="0" eaLnBrk="1" latinLnBrk="0" hangingPunct="1">
        <a:defRPr sz="3545" kern="1200">
          <a:solidFill>
            <a:schemeClr val="tx1"/>
          </a:solidFill>
          <a:latin typeface="+mn-lt"/>
          <a:ea typeface="+mn-ea"/>
          <a:cs typeface="+mn-cs"/>
        </a:defRPr>
      </a:lvl8pPr>
      <a:lvl9pPr marL="7200265" algn="l" defTabSz="1800225" rtl="0" eaLnBrk="1" latinLnBrk="0" hangingPunct="1">
        <a:defRPr sz="354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18" Type="http://schemas.openxmlformats.org/officeDocument/2006/relationships/image" Target="../media/image15.png"/><Relationship Id="rId3" Type="http://schemas.openxmlformats.org/officeDocument/2006/relationships/slideLayout" Target="../slideLayouts/slideLayout1.xml"/><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tags" Target="../tags/tag65.xml"/><Relationship Id="rId16" Type="http://schemas.openxmlformats.org/officeDocument/2006/relationships/image" Target="../media/image13.png"/><Relationship Id="rId1" Type="http://schemas.openxmlformats.org/officeDocument/2006/relationships/tags" Target="../tags/tag64.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image" Target="../media/image12.png"/><Relationship Id="rId10" Type="http://schemas.openxmlformats.org/officeDocument/2006/relationships/image" Target="../media/image7.png"/><Relationship Id="rId19" Type="http://schemas.openxmlformats.org/officeDocument/2006/relationships/image" Target="../media/image16.jpeg"/><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4"/>
          <a:srcRect r="5337"/>
          <a:stretch>
            <a:fillRect/>
          </a:stretch>
        </p:blipFill>
        <p:spPr>
          <a:xfrm>
            <a:off x="76237" y="181244"/>
            <a:ext cx="2273300" cy="2273300"/>
          </a:xfrm>
          <a:prstGeom prst="rect">
            <a:avLst/>
          </a:prstGeom>
        </p:spPr>
      </p:pic>
      <p:sp>
        <p:nvSpPr>
          <p:cNvPr id="4" name="文本框 3"/>
          <p:cNvSpPr txBox="1"/>
          <p:nvPr/>
        </p:nvSpPr>
        <p:spPr>
          <a:xfrm>
            <a:off x="1790887" y="262473"/>
            <a:ext cx="14668854" cy="1138773"/>
          </a:xfrm>
          <a:prstGeom prst="rect">
            <a:avLst/>
          </a:prstGeom>
          <a:noFill/>
        </p:spPr>
        <p:txBody>
          <a:bodyPr wrap="square" rtlCol="0">
            <a:spAutoFit/>
          </a:bodyPr>
          <a:lstStyle/>
          <a:p>
            <a:pPr algn="ctr"/>
            <a:r>
              <a:rPr lang="fr-FR" altLang="zh-CN" sz="3400" b="1" dirty="0">
                <a:sym typeface="+mn-ea"/>
              </a:rPr>
              <a:t>Attribute-Specific Compression Techniques for 3D Gaussian Point Cloud Sequences</a:t>
            </a:r>
            <a:endParaRPr lang="en-US" altLang="zh-CN" sz="3400" b="1" dirty="0"/>
          </a:p>
        </p:txBody>
      </p:sp>
      <p:grpSp>
        <p:nvGrpSpPr>
          <p:cNvPr id="15" name="组合 14"/>
          <p:cNvGrpSpPr/>
          <p:nvPr/>
        </p:nvGrpSpPr>
        <p:grpSpPr>
          <a:xfrm>
            <a:off x="342569" y="1375993"/>
            <a:ext cx="17259300" cy="1149568"/>
            <a:chOff x="432819" y="665131"/>
            <a:chExt cx="17259300" cy="1149568"/>
          </a:xfrm>
        </p:grpSpPr>
        <p:sp>
          <p:nvSpPr>
            <p:cNvPr id="5" name="文本框 4"/>
            <p:cNvSpPr txBox="1"/>
            <p:nvPr/>
          </p:nvSpPr>
          <p:spPr>
            <a:xfrm>
              <a:off x="432819" y="665131"/>
              <a:ext cx="17259300" cy="523220"/>
            </a:xfrm>
            <a:prstGeom prst="rect">
              <a:avLst/>
            </a:prstGeom>
            <a:noFill/>
          </p:spPr>
          <p:txBody>
            <a:bodyPr wrap="square" rtlCol="0">
              <a:spAutoFit/>
            </a:bodyPr>
            <a:lstStyle/>
            <a:p>
              <a:pPr algn="ctr"/>
              <a:r>
                <a:rPr lang="en-US" altLang="zh-CN" sz="2800" dirty="0" err="1"/>
                <a:t>Zhehao</a:t>
              </a:r>
              <a:r>
                <a:rPr lang="en-US" altLang="zh-CN" sz="2800" dirty="0"/>
                <a:t> Shen</a:t>
              </a:r>
              <a:r>
                <a:rPr lang="en-US" altLang="zh-CN" sz="2800" baseline="30000" dirty="0"/>
                <a:t>1</a:t>
              </a:r>
              <a:r>
                <a:rPr lang="en-US" altLang="zh-CN" sz="2800" dirty="0"/>
                <a:t>  </a:t>
              </a:r>
              <a:r>
                <a:rPr lang="en-US" altLang="zh-CN" sz="2800" dirty="0" err="1"/>
                <a:t>Shouchen</a:t>
              </a:r>
              <a:r>
                <a:rPr lang="en-US" altLang="zh-CN" sz="2800" dirty="0"/>
                <a:t> Zhou</a:t>
              </a:r>
              <a:r>
                <a:rPr lang="en-US" altLang="zh-CN" sz="2800" baseline="30000" dirty="0"/>
                <a:t>1</a:t>
              </a:r>
              <a:r>
                <a:rPr lang="en-US" altLang="zh-CN" sz="2800" dirty="0"/>
                <a:t>  </a:t>
              </a:r>
            </a:p>
          </p:txBody>
        </p:sp>
        <p:sp>
          <p:nvSpPr>
            <p:cNvPr id="6" name="文本框 5"/>
            <p:cNvSpPr txBox="1"/>
            <p:nvPr/>
          </p:nvSpPr>
          <p:spPr>
            <a:xfrm>
              <a:off x="6718079" y="1291479"/>
              <a:ext cx="5275580" cy="523220"/>
            </a:xfrm>
            <a:prstGeom prst="rect">
              <a:avLst/>
            </a:prstGeom>
            <a:noFill/>
          </p:spPr>
          <p:txBody>
            <a:bodyPr wrap="square" rtlCol="0">
              <a:spAutoFit/>
            </a:bodyPr>
            <a:lstStyle/>
            <a:p>
              <a:r>
                <a:rPr lang="en-US" altLang="zh-CN" sz="2800" baseline="30000" dirty="0"/>
                <a:t>1</a:t>
              </a:r>
              <a:r>
                <a:rPr lang="en-US" altLang="zh-CN" sz="2800" dirty="0"/>
                <a:t>ShanghaiTech University</a:t>
              </a:r>
            </a:p>
          </p:txBody>
        </p:sp>
      </p:grpSp>
      <p:grpSp>
        <p:nvGrpSpPr>
          <p:cNvPr id="11" name="组合 10"/>
          <p:cNvGrpSpPr/>
          <p:nvPr/>
        </p:nvGrpSpPr>
        <p:grpSpPr>
          <a:xfrm>
            <a:off x="25719" y="2713425"/>
            <a:ext cx="8820150" cy="725715"/>
            <a:chOff x="0" y="2939415"/>
            <a:chExt cx="8820150" cy="725715"/>
          </a:xfrm>
        </p:grpSpPr>
        <p:sp>
          <p:nvSpPr>
            <p:cNvPr id="3" name="单圆角矩形 2"/>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252730" y="2979106"/>
              <a:ext cx="3286760" cy="646331"/>
            </a:xfrm>
            <a:prstGeom prst="rect">
              <a:avLst/>
            </a:prstGeom>
            <a:noFill/>
          </p:spPr>
          <p:txBody>
            <a:bodyPr wrap="square" rtlCol="0">
              <a:spAutoFit/>
            </a:bodyPr>
            <a:lstStyle/>
            <a:p>
              <a:r>
                <a:rPr lang="en-US" altLang="zh-CN" sz="3600" b="1" dirty="0">
                  <a:solidFill>
                    <a:schemeClr val="bg1"/>
                  </a:solidFill>
                </a:rPr>
                <a:t>Contributions</a:t>
              </a:r>
              <a:endParaRPr lang="zh-CN" altLang="en-US" sz="3600" b="1" dirty="0">
                <a:solidFill>
                  <a:schemeClr val="bg1"/>
                </a:solidFill>
              </a:endParaRPr>
            </a:p>
          </p:txBody>
        </p:sp>
      </p:grpSp>
      <p:pic>
        <p:nvPicPr>
          <p:cNvPr id="10" name="图片 9"/>
          <p:cNvPicPr>
            <a:picLocks noChangeAspect="1"/>
          </p:cNvPicPr>
          <p:nvPr/>
        </p:nvPicPr>
        <p:blipFill>
          <a:blip r:embed="rId5"/>
          <a:stretch>
            <a:fillRect/>
          </a:stretch>
        </p:blipFill>
        <p:spPr>
          <a:xfrm>
            <a:off x="2425774" y="1375993"/>
            <a:ext cx="3106420" cy="909320"/>
          </a:xfrm>
          <a:prstGeom prst="rect">
            <a:avLst/>
          </a:prstGeom>
        </p:spPr>
      </p:pic>
      <p:grpSp>
        <p:nvGrpSpPr>
          <p:cNvPr id="12" name="组合 11"/>
          <p:cNvGrpSpPr/>
          <p:nvPr/>
        </p:nvGrpSpPr>
        <p:grpSpPr>
          <a:xfrm>
            <a:off x="25718" y="7056273"/>
            <a:ext cx="8820150" cy="725805"/>
            <a:chOff x="0" y="2939415"/>
            <a:chExt cx="8820150" cy="725715"/>
          </a:xfrm>
        </p:grpSpPr>
        <p:sp>
          <p:nvSpPr>
            <p:cNvPr id="13" name="单圆角矩形 12"/>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52730" y="2979106"/>
              <a:ext cx="3286760" cy="646251"/>
            </a:xfrm>
            <a:prstGeom prst="rect">
              <a:avLst/>
            </a:prstGeom>
            <a:noFill/>
          </p:spPr>
          <p:txBody>
            <a:bodyPr wrap="square" rtlCol="0">
              <a:spAutoFit/>
            </a:bodyPr>
            <a:lstStyle/>
            <a:p>
              <a:r>
                <a:rPr lang="en-US" altLang="zh-CN" sz="3600" b="1" dirty="0">
                  <a:solidFill>
                    <a:schemeClr val="bg1"/>
                  </a:solidFill>
                </a:rPr>
                <a:t>Review</a:t>
              </a:r>
              <a:endParaRPr lang="zh-CN" altLang="en-US" sz="3600" b="1" dirty="0">
                <a:solidFill>
                  <a:schemeClr val="bg1"/>
                </a:solidFill>
              </a:endParaRPr>
            </a:p>
          </p:txBody>
        </p:sp>
      </p:grpSp>
      <p:grpSp>
        <p:nvGrpSpPr>
          <p:cNvPr id="24" name="组合 23"/>
          <p:cNvGrpSpPr/>
          <p:nvPr/>
        </p:nvGrpSpPr>
        <p:grpSpPr>
          <a:xfrm>
            <a:off x="8972758" y="2753116"/>
            <a:ext cx="8820150" cy="725715"/>
            <a:chOff x="0" y="2939415"/>
            <a:chExt cx="8820150" cy="725715"/>
          </a:xfrm>
        </p:grpSpPr>
        <p:sp>
          <p:nvSpPr>
            <p:cNvPr id="25" name="单圆角矩形 24"/>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252729" y="2979106"/>
              <a:ext cx="7895193" cy="646331"/>
            </a:xfrm>
            <a:prstGeom prst="rect">
              <a:avLst/>
            </a:prstGeom>
            <a:noFill/>
          </p:spPr>
          <p:txBody>
            <a:bodyPr wrap="square" rtlCol="0">
              <a:spAutoFit/>
            </a:bodyPr>
            <a:lstStyle/>
            <a:p>
              <a:r>
                <a:rPr lang="en-US" altLang="zh-CN" sz="3600" b="1" i="0" dirty="0">
                  <a:solidFill>
                    <a:schemeClr val="bg1"/>
                  </a:solidFill>
                  <a:effectLst/>
                  <a:latin typeface="Arial" panose="020B0604020202020204" pitchFamily="34" charset="0"/>
                </a:rPr>
                <a:t>Component: Motion Compression</a:t>
              </a:r>
              <a:endParaRPr lang="zh-CN" altLang="en-US" sz="3600" b="1" dirty="0">
                <a:solidFill>
                  <a:schemeClr val="bg1"/>
                </a:solidFill>
              </a:endParaRPr>
            </a:p>
          </p:txBody>
        </p:sp>
      </p:grpSp>
      <p:grpSp>
        <p:nvGrpSpPr>
          <p:cNvPr id="27" name="组合 26"/>
          <p:cNvGrpSpPr/>
          <p:nvPr/>
        </p:nvGrpSpPr>
        <p:grpSpPr>
          <a:xfrm>
            <a:off x="9012889" y="27199490"/>
            <a:ext cx="8820150" cy="725715"/>
            <a:chOff x="0" y="2939415"/>
            <a:chExt cx="8820150" cy="725715"/>
          </a:xfrm>
        </p:grpSpPr>
        <p:sp>
          <p:nvSpPr>
            <p:cNvPr id="28" name="单圆角矩形 27"/>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252730" y="2979106"/>
              <a:ext cx="3286760" cy="646331"/>
            </a:xfrm>
            <a:prstGeom prst="rect">
              <a:avLst/>
            </a:prstGeom>
            <a:noFill/>
          </p:spPr>
          <p:txBody>
            <a:bodyPr wrap="square" rtlCol="0">
              <a:spAutoFit/>
            </a:bodyPr>
            <a:lstStyle/>
            <a:p>
              <a:r>
                <a:rPr lang="en-US" altLang="zh-CN" sz="3600" b="1" dirty="0">
                  <a:solidFill>
                    <a:schemeClr val="bg1"/>
                  </a:solidFill>
                </a:rPr>
                <a:t>Application</a:t>
              </a:r>
              <a:endParaRPr lang="zh-CN" altLang="en-US" sz="3600" b="1" dirty="0">
                <a:solidFill>
                  <a:schemeClr val="bg1"/>
                </a:solidFill>
              </a:endParaRPr>
            </a:p>
          </p:txBody>
        </p:sp>
      </p:grpSp>
      <p:grpSp>
        <p:nvGrpSpPr>
          <p:cNvPr id="33" name="组合 32"/>
          <p:cNvGrpSpPr/>
          <p:nvPr/>
        </p:nvGrpSpPr>
        <p:grpSpPr>
          <a:xfrm>
            <a:off x="0" y="30412326"/>
            <a:ext cx="8820150" cy="725715"/>
            <a:chOff x="0" y="16126572"/>
            <a:chExt cx="8820150" cy="725715"/>
          </a:xfrm>
        </p:grpSpPr>
        <p:grpSp>
          <p:nvGrpSpPr>
            <p:cNvPr id="21" name="组合 20"/>
            <p:cNvGrpSpPr/>
            <p:nvPr/>
          </p:nvGrpSpPr>
          <p:grpSpPr>
            <a:xfrm>
              <a:off x="0" y="16126572"/>
              <a:ext cx="8820150" cy="725715"/>
              <a:chOff x="0" y="2939415"/>
              <a:chExt cx="8820150" cy="725715"/>
            </a:xfrm>
          </p:grpSpPr>
          <p:sp>
            <p:nvSpPr>
              <p:cNvPr id="22" name="单圆角矩形 21"/>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252730" y="2979106"/>
                <a:ext cx="3286760" cy="646331"/>
              </a:xfrm>
              <a:prstGeom prst="rect">
                <a:avLst/>
              </a:prstGeom>
              <a:noFill/>
            </p:spPr>
            <p:txBody>
              <a:bodyPr wrap="square" rtlCol="0">
                <a:spAutoFit/>
              </a:bodyPr>
              <a:lstStyle/>
              <a:p>
                <a:endParaRPr lang="zh-CN" altLang="en-US" sz="3600" b="1" dirty="0">
                  <a:solidFill>
                    <a:schemeClr val="bg1"/>
                  </a:solidFill>
                </a:endParaRPr>
              </a:p>
            </p:txBody>
          </p:sp>
        </p:grpSp>
        <p:sp>
          <p:nvSpPr>
            <p:cNvPr id="30" name="文本框 29"/>
            <p:cNvSpPr txBox="1"/>
            <p:nvPr/>
          </p:nvSpPr>
          <p:spPr>
            <a:xfrm>
              <a:off x="252729" y="16166265"/>
              <a:ext cx="8252087" cy="646331"/>
            </a:xfrm>
            <a:prstGeom prst="rect">
              <a:avLst/>
            </a:prstGeom>
            <a:noFill/>
          </p:spPr>
          <p:txBody>
            <a:bodyPr wrap="square" rtlCol="0">
              <a:spAutoFit/>
            </a:bodyPr>
            <a:lstStyle/>
            <a:p>
              <a:r>
                <a:rPr lang="en-US" altLang="zh-CN" sz="3600" b="1" dirty="0">
                  <a:solidFill>
                    <a:schemeClr val="bg1"/>
                  </a:solidFill>
                </a:rPr>
                <a:t>Method</a:t>
              </a:r>
              <a:endParaRPr lang="zh-CN" altLang="en-US" sz="3600" b="1" dirty="0">
                <a:solidFill>
                  <a:schemeClr val="bg1"/>
                </a:solidFill>
              </a:endParaRPr>
            </a:p>
          </p:txBody>
        </p:sp>
      </p:grpSp>
      <p:grpSp>
        <p:nvGrpSpPr>
          <p:cNvPr id="34" name="组合 33"/>
          <p:cNvGrpSpPr/>
          <p:nvPr/>
        </p:nvGrpSpPr>
        <p:grpSpPr>
          <a:xfrm>
            <a:off x="0" y="22543243"/>
            <a:ext cx="11350171" cy="725715"/>
            <a:chOff x="0" y="16126572"/>
            <a:chExt cx="11350171" cy="725715"/>
          </a:xfrm>
        </p:grpSpPr>
        <p:grpSp>
          <p:nvGrpSpPr>
            <p:cNvPr id="35" name="组合 34"/>
            <p:cNvGrpSpPr/>
            <p:nvPr/>
          </p:nvGrpSpPr>
          <p:grpSpPr>
            <a:xfrm>
              <a:off x="0" y="16126572"/>
              <a:ext cx="8820150" cy="725715"/>
              <a:chOff x="0" y="2939415"/>
              <a:chExt cx="8820150" cy="725715"/>
            </a:xfrm>
          </p:grpSpPr>
          <p:sp>
            <p:nvSpPr>
              <p:cNvPr id="37" name="单圆角矩形 36"/>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252730" y="2979106"/>
                <a:ext cx="3286760" cy="646331"/>
              </a:xfrm>
              <a:prstGeom prst="rect">
                <a:avLst/>
              </a:prstGeom>
              <a:noFill/>
            </p:spPr>
            <p:txBody>
              <a:bodyPr wrap="square" rtlCol="0">
                <a:spAutoFit/>
              </a:bodyPr>
              <a:lstStyle/>
              <a:p>
                <a:endParaRPr lang="zh-CN" altLang="en-US" sz="3600" b="1" dirty="0">
                  <a:solidFill>
                    <a:schemeClr val="bg1"/>
                  </a:solidFill>
                </a:endParaRPr>
              </a:p>
            </p:txBody>
          </p:sp>
        </p:grpSp>
        <p:sp>
          <p:nvSpPr>
            <p:cNvPr id="36" name="文本框 35"/>
            <p:cNvSpPr txBox="1"/>
            <p:nvPr/>
          </p:nvSpPr>
          <p:spPr>
            <a:xfrm>
              <a:off x="252729" y="16166265"/>
              <a:ext cx="11097442" cy="646331"/>
            </a:xfrm>
            <a:prstGeom prst="rect">
              <a:avLst/>
            </a:prstGeom>
            <a:noFill/>
          </p:spPr>
          <p:txBody>
            <a:bodyPr wrap="square" rtlCol="0">
              <a:spAutoFit/>
            </a:bodyPr>
            <a:lstStyle/>
            <a:p>
              <a:r>
                <a:rPr lang="en-US" altLang="zh-CN" sz="3600" b="1" dirty="0" err="1">
                  <a:solidFill>
                    <a:schemeClr val="bg1"/>
                  </a:solidFill>
                </a:rPr>
                <a:t>WebP</a:t>
              </a:r>
              <a:r>
                <a:rPr lang="en-US" altLang="zh-CN" sz="3600" b="1" dirty="0">
                  <a:solidFill>
                    <a:schemeClr val="bg1"/>
                  </a:solidFill>
                </a:rPr>
                <a:t> Compression</a:t>
              </a:r>
              <a:endParaRPr lang="zh-CN" altLang="en-US" sz="3600" b="1" dirty="0">
                <a:solidFill>
                  <a:schemeClr val="bg1"/>
                </a:solidFill>
              </a:endParaRPr>
            </a:p>
          </p:txBody>
        </p:sp>
      </p:grpSp>
      <p:sp>
        <p:nvSpPr>
          <p:cNvPr id="40" name="文本框 39"/>
          <p:cNvSpPr txBox="1"/>
          <p:nvPr/>
        </p:nvSpPr>
        <p:spPr>
          <a:xfrm>
            <a:off x="166036" y="35418946"/>
            <a:ext cx="8397785" cy="3107261"/>
          </a:xfrm>
          <a:prstGeom prst="rect">
            <a:avLst/>
          </a:prstGeom>
          <a:noFill/>
        </p:spPr>
        <p:txBody>
          <a:bodyPr wrap="square" rtlCol="0">
            <a:spAutoFit/>
          </a:bodyPr>
          <a:lstStyle/>
          <a:p>
            <a:r>
              <a:rPr lang="en-US" altLang="zh-CN" sz="2400" b="1" dirty="0"/>
              <a:t>Based on this, we designed an attribute-specific compression technique: </a:t>
            </a:r>
          </a:p>
          <a:p>
            <a:pPr marL="342900" indent="-342900">
              <a:buFont typeface="Arial" panose="020B0604020202020204" pitchFamily="34" charset="0"/>
              <a:buChar char="•"/>
            </a:pPr>
            <a:r>
              <a:rPr lang="en-US" altLang="zh-CN" sz="2400" b="1" dirty="0"/>
              <a:t>For </a:t>
            </a:r>
            <a:r>
              <a:rPr lang="en-US" altLang="zh-CN" sz="2400" b="1" dirty="0">
                <a:latin typeface="+mj-lt"/>
              </a:rPr>
              <a:t>motion data</a:t>
            </a:r>
            <a:r>
              <a:rPr lang="en-US" altLang="zh-CN" dirty="0">
                <a:latin typeface="+mj-lt"/>
              </a:rPr>
              <a:t>, </a:t>
            </a:r>
            <a:r>
              <a:rPr lang="en-US" altLang="zh-CN" sz="2400" dirty="0">
                <a:latin typeface="+mj-lt"/>
              </a:rPr>
              <a:t>we apply residual quantization and RANS entropy encoding</a:t>
            </a:r>
          </a:p>
          <a:p>
            <a:pPr marL="342900" indent="-342900">
              <a:buFont typeface="Arial" panose="020B0604020202020204" pitchFamily="34" charset="0"/>
              <a:buChar char="•"/>
            </a:pPr>
            <a:r>
              <a:rPr lang="en-US" altLang="zh-CN" sz="2400" b="1" dirty="0">
                <a:latin typeface="+mj-lt"/>
              </a:rPr>
              <a:t>For scale and opacity</a:t>
            </a:r>
            <a:r>
              <a:rPr lang="en-US" altLang="zh-CN" sz="2400" dirty="0">
                <a:latin typeface="+mj-lt"/>
              </a:rPr>
              <a:t>, we construct 2D LUT table and use </a:t>
            </a:r>
            <a:r>
              <a:rPr lang="en-US" altLang="zh-CN" sz="2400" dirty="0" err="1">
                <a:latin typeface="+mj-lt"/>
              </a:rPr>
              <a:t>WebP</a:t>
            </a:r>
            <a:r>
              <a:rPr lang="en-US" altLang="zh-CN" sz="2400" dirty="0">
                <a:latin typeface="+mj-lt"/>
              </a:rPr>
              <a:t> compression</a:t>
            </a:r>
          </a:p>
          <a:p>
            <a:pPr marL="342900" indent="-342900">
              <a:buFont typeface="Arial" panose="020B0604020202020204" pitchFamily="34" charset="0"/>
              <a:buChar char="•"/>
            </a:pPr>
            <a:r>
              <a:rPr lang="en-US" altLang="zh-CN" sz="2400" b="1" dirty="0">
                <a:latin typeface="+mj-lt"/>
              </a:rPr>
              <a:t>For Spherical harmonics</a:t>
            </a:r>
            <a:r>
              <a:rPr lang="en-US" altLang="zh-CN" sz="2400" dirty="0">
                <a:latin typeface="+mj-lt"/>
              </a:rPr>
              <a:t>, we use persistent codebook to compress.</a:t>
            </a:r>
            <a:endParaRPr lang="zh-CN" altLang="en-US" sz="2400" dirty="0">
              <a:latin typeface="+mj-lt"/>
            </a:endParaRPr>
          </a:p>
        </p:txBody>
      </p:sp>
      <p:grpSp>
        <p:nvGrpSpPr>
          <p:cNvPr id="45" name="组合 44"/>
          <p:cNvGrpSpPr/>
          <p:nvPr/>
        </p:nvGrpSpPr>
        <p:grpSpPr>
          <a:xfrm>
            <a:off x="9012889" y="14802170"/>
            <a:ext cx="8820150" cy="725715"/>
            <a:chOff x="0" y="2939415"/>
            <a:chExt cx="8820150" cy="725715"/>
          </a:xfrm>
        </p:grpSpPr>
        <p:sp>
          <p:nvSpPr>
            <p:cNvPr id="46" name="单圆角矩形 45"/>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252729" y="2979106"/>
              <a:ext cx="8351189" cy="646331"/>
            </a:xfrm>
            <a:prstGeom prst="rect">
              <a:avLst/>
            </a:prstGeom>
            <a:noFill/>
          </p:spPr>
          <p:txBody>
            <a:bodyPr wrap="square" rtlCol="0">
              <a:spAutoFit/>
            </a:bodyPr>
            <a:lstStyle/>
            <a:p>
              <a:r>
                <a:rPr lang="en-US" altLang="zh-CN" sz="3600" b="1" i="0" dirty="0">
                  <a:solidFill>
                    <a:schemeClr val="bg1"/>
                  </a:solidFill>
                  <a:effectLst/>
                  <a:latin typeface="Arial" panose="020B0604020202020204" pitchFamily="34" charset="0"/>
                </a:rPr>
                <a:t>Component: Persistent Codebook</a:t>
              </a:r>
              <a:endParaRPr lang="zh-CN" altLang="en-US" sz="3600" b="1" dirty="0">
                <a:solidFill>
                  <a:schemeClr val="bg1"/>
                </a:solidFill>
              </a:endParaRPr>
            </a:p>
          </p:txBody>
        </p:sp>
      </p:grpSp>
      <p:sp>
        <p:nvSpPr>
          <p:cNvPr id="49" name="文本框 48"/>
          <p:cNvSpPr txBox="1"/>
          <p:nvPr/>
        </p:nvSpPr>
        <p:spPr>
          <a:xfrm>
            <a:off x="167437" y="12771310"/>
            <a:ext cx="8719088" cy="2308324"/>
          </a:xfrm>
          <a:prstGeom prst="rect">
            <a:avLst/>
          </a:prstGeom>
          <a:noFill/>
        </p:spPr>
        <p:txBody>
          <a:bodyPr wrap="square" rtlCol="0">
            <a:spAutoFit/>
          </a:bodyPr>
          <a:lstStyle/>
          <a:p>
            <a:r>
              <a:rPr lang="en-US" altLang="zh-CN" sz="2400" dirty="0"/>
              <a:t>We have learned Huffman coding and </a:t>
            </a:r>
            <a:r>
              <a:rPr lang="en-US" altLang="zh-CN" sz="2400" dirty="0" err="1"/>
              <a:t>Lemple</a:t>
            </a:r>
            <a:r>
              <a:rPr lang="en-US" altLang="zh-CN" sz="2400" dirty="0"/>
              <a:t>-Ziv coding during the classes. To gain a comprehensive understanding of various data compression techniques and their applications, we read the review.</a:t>
            </a:r>
            <a:r>
              <a:rPr lang="zh-CN" altLang="en-US" sz="2400" dirty="0"/>
              <a:t> </a:t>
            </a:r>
            <a:r>
              <a:rPr lang="en-US" altLang="zh-CN" sz="2400" dirty="0"/>
              <a:t>Compression algorithms are categorized based on the type of data they process, including text, image, audio, and video data.</a:t>
            </a:r>
            <a:endParaRPr lang="zh-CN" altLang="en-US" sz="2400" dirty="0"/>
          </a:p>
        </p:txBody>
      </p:sp>
      <p:grpSp>
        <p:nvGrpSpPr>
          <p:cNvPr id="42" name="组合 41"/>
          <p:cNvGrpSpPr/>
          <p:nvPr/>
        </p:nvGrpSpPr>
        <p:grpSpPr>
          <a:xfrm>
            <a:off x="9012889" y="5685722"/>
            <a:ext cx="8820150" cy="725715"/>
            <a:chOff x="0" y="2939415"/>
            <a:chExt cx="8820150" cy="725715"/>
          </a:xfrm>
        </p:grpSpPr>
        <p:sp>
          <p:nvSpPr>
            <p:cNvPr id="43" name="单圆角矩形 42"/>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252730" y="2979106"/>
              <a:ext cx="8069070" cy="646331"/>
            </a:xfrm>
            <a:prstGeom prst="rect">
              <a:avLst/>
            </a:prstGeom>
            <a:noFill/>
          </p:spPr>
          <p:txBody>
            <a:bodyPr wrap="square" rtlCol="0">
              <a:spAutoFit/>
            </a:bodyPr>
            <a:lstStyle/>
            <a:p>
              <a:r>
                <a:rPr lang="en-US" altLang="zh-CN" sz="3600" b="1" i="0" dirty="0">
                  <a:solidFill>
                    <a:schemeClr val="bg1"/>
                  </a:solidFill>
                  <a:effectLst/>
                  <a:latin typeface="Arial" panose="020B0604020202020204" pitchFamily="34" charset="0"/>
                </a:rPr>
                <a:t>Component: Codec Compression</a:t>
              </a:r>
              <a:endParaRPr lang="zh-CN" altLang="en-US" sz="3600" b="1" dirty="0">
                <a:solidFill>
                  <a:schemeClr val="bg1"/>
                </a:solidFill>
              </a:endParaRPr>
            </a:p>
          </p:txBody>
        </p:sp>
      </p:grpSp>
      <p:pic>
        <p:nvPicPr>
          <p:cNvPr id="19" name="图片 18">
            <a:extLst>
              <a:ext uri="{FF2B5EF4-FFF2-40B4-BE49-F238E27FC236}">
                <a16:creationId xmlns:a16="http://schemas.microsoft.com/office/drawing/2014/main" id="{F3D74EDF-C8EC-D5AA-4188-4A56913E58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0602" y="7844045"/>
            <a:ext cx="7050531" cy="4994126"/>
          </a:xfrm>
          <a:prstGeom prst="rect">
            <a:avLst/>
          </a:prstGeom>
        </p:spPr>
      </p:pic>
      <p:pic>
        <p:nvPicPr>
          <p:cNvPr id="9" name="图片 8">
            <a:extLst>
              <a:ext uri="{FF2B5EF4-FFF2-40B4-BE49-F238E27FC236}">
                <a16:creationId xmlns:a16="http://schemas.microsoft.com/office/drawing/2014/main" id="{2208CD74-19C7-623F-567D-ECAEB187A48F}"/>
              </a:ext>
            </a:extLst>
          </p:cNvPr>
          <p:cNvPicPr>
            <a:picLocks noChangeAspect="1"/>
          </p:cNvPicPr>
          <p:nvPr/>
        </p:nvPicPr>
        <p:blipFill>
          <a:blip r:embed="rId7">
            <a:extLst>
              <a:ext uri="{28A0092B-C50C-407E-A947-70E740481C1C}">
                <a14:useLocalDpi xmlns:a14="http://schemas.microsoft.com/office/drawing/2010/main" val="0"/>
              </a:ext>
            </a:extLst>
          </a:blip>
          <a:srcRect b="2785"/>
          <a:stretch/>
        </p:blipFill>
        <p:spPr>
          <a:xfrm>
            <a:off x="963377" y="23392509"/>
            <a:ext cx="6364523" cy="5455453"/>
          </a:xfrm>
          <a:prstGeom prst="rect">
            <a:avLst/>
          </a:prstGeom>
        </p:spPr>
      </p:pic>
      <p:sp>
        <p:nvSpPr>
          <p:cNvPr id="39" name="文本框 38">
            <a:extLst>
              <a:ext uri="{FF2B5EF4-FFF2-40B4-BE49-F238E27FC236}">
                <a16:creationId xmlns:a16="http://schemas.microsoft.com/office/drawing/2014/main" id="{16E31332-4106-AF59-00F3-0440CC4C02AD}"/>
              </a:ext>
            </a:extLst>
          </p:cNvPr>
          <p:cNvSpPr txBox="1"/>
          <p:nvPr/>
        </p:nvSpPr>
        <p:spPr>
          <a:xfrm>
            <a:off x="152400" y="28799016"/>
            <a:ext cx="8780699" cy="1938992"/>
          </a:xfrm>
          <a:prstGeom prst="rect">
            <a:avLst/>
          </a:prstGeom>
          <a:noFill/>
        </p:spPr>
        <p:txBody>
          <a:bodyPr wrap="square" rtlCol="0">
            <a:spAutoFit/>
          </a:bodyPr>
          <a:lstStyle/>
          <a:p>
            <a:r>
              <a:rPr lang="zh-CN" altLang="en-US" sz="2400" dirty="0"/>
              <a:t>The steps involved in WebP lossy compression. The differentiating features compared to JPEG are circled in red. The major steps are: MacroBlocking, prediction, DCT, quantization, and arithmetic entropy encoding.</a:t>
            </a:r>
          </a:p>
          <a:p>
            <a:endParaRPr lang="zh-CN" altLang="en-US" sz="2400" dirty="0"/>
          </a:p>
        </p:txBody>
      </p:sp>
      <p:grpSp>
        <p:nvGrpSpPr>
          <p:cNvPr id="41" name="组合 40">
            <a:extLst>
              <a:ext uri="{FF2B5EF4-FFF2-40B4-BE49-F238E27FC236}">
                <a16:creationId xmlns:a16="http://schemas.microsoft.com/office/drawing/2014/main" id="{B209BD9F-779E-8A40-1711-95677103ED0F}"/>
              </a:ext>
            </a:extLst>
          </p:cNvPr>
          <p:cNvGrpSpPr/>
          <p:nvPr/>
        </p:nvGrpSpPr>
        <p:grpSpPr>
          <a:xfrm>
            <a:off x="-5915" y="15091499"/>
            <a:ext cx="8820150" cy="725715"/>
            <a:chOff x="0" y="2939415"/>
            <a:chExt cx="8820150" cy="725715"/>
          </a:xfrm>
        </p:grpSpPr>
        <p:sp>
          <p:nvSpPr>
            <p:cNvPr id="48" name="单圆角矩形 45">
              <a:extLst>
                <a:ext uri="{FF2B5EF4-FFF2-40B4-BE49-F238E27FC236}">
                  <a16:creationId xmlns:a16="http://schemas.microsoft.com/office/drawing/2014/main" id="{C36D17FB-4430-FD43-7820-D69C23D0A4A2}"/>
                </a:ext>
              </a:extLst>
            </p:cNvPr>
            <p:cNvSpPr/>
            <p:nvPr/>
          </p:nvSpPr>
          <p:spPr>
            <a:xfrm>
              <a:off x="0" y="2939415"/>
              <a:ext cx="8820150" cy="725715"/>
            </a:xfrm>
            <a:prstGeom prst="round1Rect">
              <a:avLst>
                <a:gd name="adj" fmla="val 49742"/>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id="{AC278BE6-68FA-744C-3DE7-F59808865A46}"/>
                </a:ext>
              </a:extLst>
            </p:cNvPr>
            <p:cNvSpPr txBox="1"/>
            <p:nvPr/>
          </p:nvSpPr>
          <p:spPr>
            <a:xfrm>
              <a:off x="252730" y="2979106"/>
              <a:ext cx="6292532" cy="646331"/>
            </a:xfrm>
            <a:prstGeom prst="rect">
              <a:avLst/>
            </a:prstGeom>
            <a:noFill/>
          </p:spPr>
          <p:txBody>
            <a:bodyPr wrap="square" rtlCol="0">
              <a:spAutoFit/>
            </a:bodyPr>
            <a:lstStyle/>
            <a:p>
              <a:r>
                <a:rPr lang="en-US" altLang="zh-CN" sz="3600" b="1" dirty="0">
                  <a:solidFill>
                    <a:schemeClr val="bg1"/>
                  </a:solidFill>
                </a:rPr>
                <a:t>RANS Encoding</a:t>
              </a:r>
              <a:endParaRPr lang="zh-CN" altLang="en-US" sz="3600" b="1" dirty="0">
                <a:solidFill>
                  <a:schemeClr val="bg1"/>
                </a:solidFill>
              </a:endParaRPr>
            </a:p>
          </p:txBody>
        </p:sp>
      </p:grpSp>
      <p:sp>
        <p:nvSpPr>
          <p:cNvPr id="55" name="文本框 54">
            <a:extLst>
              <a:ext uri="{FF2B5EF4-FFF2-40B4-BE49-F238E27FC236}">
                <a16:creationId xmlns:a16="http://schemas.microsoft.com/office/drawing/2014/main" id="{FBF2C440-2EBF-7AFD-66F6-31001D176706}"/>
              </a:ext>
            </a:extLst>
          </p:cNvPr>
          <p:cNvSpPr txBox="1"/>
          <p:nvPr/>
        </p:nvSpPr>
        <p:spPr>
          <a:xfrm>
            <a:off x="32792" y="15780204"/>
            <a:ext cx="8997950" cy="6370975"/>
          </a:xfrm>
          <a:prstGeom prst="rect">
            <a:avLst/>
          </a:prstGeom>
          <a:noFill/>
        </p:spPr>
        <p:txBody>
          <a:bodyPr wrap="square">
            <a:spAutoFit/>
          </a:bodyPr>
          <a:lstStyle/>
          <a:p>
            <a:pPr marL="285750" indent="-285750">
              <a:buFont typeface="Arial" panose="020B0604020202020204" pitchFamily="34" charset="0"/>
              <a:buChar char="•"/>
            </a:pPr>
            <a:r>
              <a:rPr lang="en-US" altLang="zh-CN" sz="2400" dirty="0"/>
              <a:t>Ranges Asymmetric Numeral Systems (RANS) is an entropy encoding method used in data compression developed by Jaroslaw Duda. It is an encoding method that approaches the theoretical value of entropy coding infinitely, and its essential operation is to use a decimal of [0,1) to represent the final encoding result.</a:t>
            </a:r>
          </a:p>
          <a:p>
            <a:pPr marL="285750" indent="-285750">
              <a:buFont typeface="Arial" panose="020B0604020202020204" pitchFamily="34" charset="0"/>
              <a:buChar char="•"/>
            </a:pPr>
            <a:r>
              <a:rPr lang="zh-CN" altLang="en-US" sz="2400" dirty="0"/>
              <a:t>Huffman coding maps individual symbols to codewords based on their probabilities and is optimal for independent symbols under the prefix-free constraint. In contrast, RANS coding maps sequences of symbols to a single codeword, leveraging the overall probability distribution of the sequence. As a result, RANS achieves higher compression efficiency and approaches the theoretical entropy limit.</a:t>
            </a:r>
            <a:endParaRPr lang="en-US" altLang="zh-CN" sz="2400" dirty="0"/>
          </a:p>
          <a:p>
            <a:pPr marL="285750" indent="-285750">
              <a:buFont typeface="Arial" panose="020B0604020202020204" pitchFamily="34" charset="0"/>
              <a:buChar char="•"/>
            </a:pPr>
            <a:r>
              <a:rPr lang="en-US" altLang="zh-CN" sz="2400" dirty="0"/>
              <a:t>Encoder:</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Decoder:</a:t>
            </a:r>
            <a:endParaRPr lang="zh-CN" altLang="en-US" sz="2400" dirty="0"/>
          </a:p>
          <a:p>
            <a:pPr marL="285750" indent="-285750">
              <a:buFont typeface="Arial" panose="020B0604020202020204" pitchFamily="34" charset="0"/>
              <a:buChar char="•"/>
            </a:pPr>
            <a:endParaRPr lang="en-US" altLang="zh-CN" sz="2400" dirty="0"/>
          </a:p>
        </p:txBody>
      </p:sp>
      <p:pic>
        <p:nvPicPr>
          <p:cNvPr id="57" name="图片 56">
            <a:extLst>
              <a:ext uri="{FF2B5EF4-FFF2-40B4-BE49-F238E27FC236}">
                <a16:creationId xmlns:a16="http://schemas.microsoft.com/office/drawing/2014/main" id="{A915086F-CF8E-F6D6-42B4-CAEC79E69681}"/>
              </a:ext>
            </a:extLst>
          </p:cNvPr>
          <p:cNvPicPr>
            <a:picLocks noChangeAspect="1"/>
          </p:cNvPicPr>
          <p:nvPr/>
        </p:nvPicPr>
        <p:blipFill>
          <a:blip r:embed="rId8"/>
          <a:srcRect t="8141" b="3525"/>
          <a:stretch/>
        </p:blipFill>
        <p:spPr>
          <a:xfrm>
            <a:off x="1896111" y="20569172"/>
            <a:ext cx="4596130" cy="713570"/>
          </a:xfrm>
          <a:prstGeom prst="rect">
            <a:avLst/>
          </a:prstGeom>
        </p:spPr>
      </p:pic>
      <p:pic>
        <p:nvPicPr>
          <p:cNvPr id="59" name="图片 58">
            <a:extLst>
              <a:ext uri="{FF2B5EF4-FFF2-40B4-BE49-F238E27FC236}">
                <a16:creationId xmlns:a16="http://schemas.microsoft.com/office/drawing/2014/main" id="{3929A975-4CFD-2E76-A334-10EC72409046}"/>
              </a:ext>
            </a:extLst>
          </p:cNvPr>
          <p:cNvPicPr>
            <a:picLocks noChangeAspect="1"/>
          </p:cNvPicPr>
          <p:nvPr/>
        </p:nvPicPr>
        <p:blipFill>
          <a:blip r:embed="rId9"/>
          <a:srcRect t="3309" b="4269"/>
          <a:stretch/>
        </p:blipFill>
        <p:spPr>
          <a:xfrm>
            <a:off x="1818471" y="21250006"/>
            <a:ext cx="4981550" cy="1253544"/>
          </a:xfrm>
          <a:prstGeom prst="rect">
            <a:avLst/>
          </a:prstGeom>
        </p:spPr>
      </p:pic>
      <p:pic>
        <p:nvPicPr>
          <p:cNvPr id="20" name="图片 19">
            <a:extLst>
              <a:ext uri="{FF2B5EF4-FFF2-40B4-BE49-F238E27FC236}">
                <a16:creationId xmlns:a16="http://schemas.microsoft.com/office/drawing/2014/main" id="{7D589FCC-8A66-AC9E-5154-AD6CCA1CBCD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77151" y="31188327"/>
            <a:ext cx="8235047" cy="4308481"/>
          </a:xfrm>
          <a:prstGeom prst="rect">
            <a:avLst/>
          </a:prstGeom>
        </p:spPr>
      </p:pic>
      <p:sp>
        <p:nvSpPr>
          <p:cNvPr id="32" name="文本框 31">
            <a:extLst>
              <a:ext uri="{FF2B5EF4-FFF2-40B4-BE49-F238E27FC236}">
                <a16:creationId xmlns:a16="http://schemas.microsoft.com/office/drawing/2014/main" id="{52393B52-420B-8814-09A3-6A9E7A28EBF4}"/>
              </a:ext>
            </a:extLst>
          </p:cNvPr>
          <p:cNvSpPr txBox="1"/>
          <p:nvPr/>
        </p:nvSpPr>
        <p:spPr>
          <a:xfrm>
            <a:off x="9023289" y="3600174"/>
            <a:ext cx="8719088" cy="1938992"/>
          </a:xfrm>
          <a:prstGeom prst="rect">
            <a:avLst/>
          </a:prstGeom>
          <a:noFill/>
        </p:spPr>
        <p:txBody>
          <a:bodyPr wrap="square" rtlCol="0">
            <a:spAutoFit/>
          </a:bodyPr>
          <a:lstStyle/>
          <a:p>
            <a:r>
              <a:rPr lang="en-US" altLang="zh-CN" sz="2400" dirty="0"/>
              <a:t>Following the entropy coding strategy of HiFi4G, we implemented a residual-based quantization compression method for position and rotation attributes. We further employ Ranged Arithmetic Numerical System(RANS) encoding for lossless compression.</a:t>
            </a:r>
            <a:endParaRPr lang="zh-CN" altLang="en-US" sz="2400" dirty="0"/>
          </a:p>
        </p:txBody>
      </p:sp>
      <p:sp>
        <p:nvSpPr>
          <p:cNvPr id="52" name="文本框 51">
            <a:extLst>
              <a:ext uri="{FF2B5EF4-FFF2-40B4-BE49-F238E27FC236}">
                <a16:creationId xmlns:a16="http://schemas.microsoft.com/office/drawing/2014/main" id="{B770AC2D-719E-CDA7-5ADE-6FB3F310EC20}"/>
              </a:ext>
            </a:extLst>
          </p:cNvPr>
          <p:cNvSpPr txBox="1"/>
          <p:nvPr/>
        </p:nvSpPr>
        <p:spPr>
          <a:xfrm>
            <a:off x="9027569" y="6612849"/>
            <a:ext cx="8719088" cy="4893647"/>
          </a:xfrm>
          <a:prstGeom prst="rect">
            <a:avLst/>
          </a:prstGeom>
          <a:noFill/>
        </p:spPr>
        <p:txBody>
          <a:bodyPr wrap="square" rtlCol="0">
            <a:spAutoFit/>
          </a:bodyPr>
          <a:lstStyle/>
          <a:p>
            <a:r>
              <a:rPr lang="en-US" altLang="zh-CN" sz="2400" dirty="0"/>
              <a:t>Residual compression of opacity and scaling` parameters is limited by the large number of Gaussians, which increases storage demands. To balance data accuracy with storage efficiency, we leverage the spatiotemporal relationships between these attributes. Using a temporal </a:t>
            </a:r>
            <a:r>
              <a:rPr lang="en-US" altLang="zh-CN" sz="2400" dirty="0" err="1"/>
              <a:t>regularizer</a:t>
            </a:r>
            <a:r>
              <a:rPr lang="en-US" altLang="zh-CN" sz="2400" dirty="0"/>
              <a:t>, we organize the opacity and scaling data into separate Look-Up Tables (LUTs). We construct a 2D LUT where the height corresponds to the number of Gaussian point cloud sequences, and the width to the segment frame length. To enhance consistency, the rows are sorted by their average values. This transforms the data into an image-like format, enabling the use of image compression algorithms like </a:t>
            </a:r>
            <a:r>
              <a:rPr lang="en-US" altLang="zh-CN" sz="2400" dirty="0" err="1"/>
              <a:t>WebP</a:t>
            </a:r>
            <a:r>
              <a:rPr lang="en-US" altLang="zh-CN" sz="2400" dirty="0"/>
              <a:t> or JPEG for efficient storage.</a:t>
            </a:r>
            <a:endParaRPr lang="zh-CN" altLang="en-US" sz="2400" dirty="0"/>
          </a:p>
        </p:txBody>
      </p:sp>
      <p:sp>
        <p:nvSpPr>
          <p:cNvPr id="54" name="AutoShape 1" descr="GPT Icon">
            <a:extLst>
              <a:ext uri="{FF2B5EF4-FFF2-40B4-BE49-F238E27FC236}">
                <a16:creationId xmlns:a16="http://schemas.microsoft.com/office/drawing/2014/main" id="{753FA4B4-4265-6029-37F6-9282884189E2}"/>
              </a:ext>
            </a:extLst>
          </p:cNvPr>
          <p:cNvSpPr>
            <a:spLocks noChangeAspect="1" noChangeArrowheads="1"/>
          </p:cNvSpPr>
          <p:nvPr/>
        </p:nvSpPr>
        <p:spPr bwMode="auto">
          <a:xfrm>
            <a:off x="0" y="0"/>
            <a:ext cx="762000" cy="762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AutoShape 2" descr="GPT Icon">
            <a:extLst>
              <a:ext uri="{FF2B5EF4-FFF2-40B4-BE49-F238E27FC236}">
                <a16:creationId xmlns:a16="http://schemas.microsoft.com/office/drawing/2014/main" id="{5A2CC492-9B2C-FE9D-C532-BF76200465A9}"/>
              </a:ext>
            </a:extLst>
          </p:cNvPr>
          <p:cNvSpPr>
            <a:spLocks noChangeAspect="1" noChangeArrowheads="1"/>
          </p:cNvSpPr>
          <p:nvPr/>
        </p:nvSpPr>
        <p:spPr bwMode="auto">
          <a:xfrm>
            <a:off x="152400" y="152400"/>
            <a:ext cx="762000" cy="762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mc:AlternateContent xmlns:mc="http://schemas.openxmlformats.org/markup-compatibility/2006" xmlns:a14="http://schemas.microsoft.com/office/drawing/2010/main">
        <mc:Choice Requires="a14">
          <p:sp>
            <p:nvSpPr>
              <p:cNvPr id="63" name="文本框 62">
                <a:extLst>
                  <a:ext uri="{FF2B5EF4-FFF2-40B4-BE49-F238E27FC236}">
                    <a16:creationId xmlns:a16="http://schemas.microsoft.com/office/drawing/2014/main" id="{F267EF83-00D3-8DB5-B42C-A5665BCFE8BC}"/>
                  </a:ext>
                </a:extLst>
              </p:cNvPr>
              <p:cNvSpPr txBox="1"/>
              <p:nvPr/>
            </p:nvSpPr>
            <p:spPr>
              <a:xfrm>
                <a:off x="9027569" y="15702097"/>
                <a:ext cx="8820150" cy="4154984"/>
              </a:xfrm>
              <a:prstGeom prst="rect">
                <a:avLst/>
              </a:prstGeom>
              <a:noFill/>
            </p:spPr>
            <p:txBody>
              <a:bodyPr wrap="square">
                <a:spAutoFit/>
              </a:bodyPr>
              <a:lstStyle/>
              <a:p>
                <a:r>
                  <a:rPr lang="en-US" altLang="zh-CN" sz="2400" dirty="0"/>
                  <a:t>We propose a novel compression strategy: a persistent codebook that leverages the temporal consistency of Gaussian sequences' SH parameters, achieving up to 360-fold compression. Specifically, we apply K-Means clustering to the d-order (d=0, 1, 2, 3) SH coefficients across all frames in a segment. The codebook </a:t>
                </a:r>
                <a14:m>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𝑍</m:t>
                        </m:r>
                      </m:e>
                      <m:sub>
                        <m:r>
                          <a:rPr lang="en-US" altLang="zh-CN" sz="2400" b="0" i="1" smtClean="0">
                            <a:latin typeface="Cambria Math" panose="02040503050406030204" pitchFamily="18" charset="0"/>
                          </a:rPr>
                          <m:t>𝑑</m:t>
                        </m:r>
                      </m:sub>
                    </m:sSub>
                    <m:r>
                      <a:rPr lang="en-US" altLang="zh-CN" sz="2400" b="0" i="0" smtClean="0">
                        <a:latin typeface="Cambria Math" panose="02040503050406030204" pitchFamily="18" charset="0"/>
                      </a:rPr>
                      <m:t> </m:t>
                    </m:r>
                  </m:oMath>
                </a14:m>
                <a:r>
                  <a:rPr lang="en-US" altLang="zh-CN" sz="2400" dirty="0"/>
                  <a:t>is initialized with a uniform distribution and iteratively updated by randomly sampling batches of d-order coefficients. After optimization, we obtain four codebooks, each with a length L (set to 8192 in our implementation).Using these codebooks, the SH attributes are compactly encoded into SH indices as follows:</a:t>
                </a:r>
                <a:endParaRPr lang="zh-CN" altLang="en-US" sz="2400" dirty="0"/>
              </a:p>
            </p:txBody>
          </p:sp>
        </mc:Choice>
        <mc:Fallback xmlns="">
          <p:sp>
            <p:nvSpPr>
              <p:cNvPr id="63" name="文本框 62">
                <a:extLst>
                  <a:ext uri="{FF2B5EF4-FFF2-40B4-BE49-F238E27FC236}">
                    <a16:creationId xmlns:a16="http://schemas.microsoft.com/office/drawing/2014/main" id="{F267EF83-00D3-8DB5-B42C-A5665BCFE8BC}"/>
                  </a:ext>
                </a:extLst>
              </p:cNvPr>
              <p:cNvSpPr txBox="1">
                <a:spLocks noRot="1" noChangeAspect="1" noMove="1" noResize="1" noEditPoints="1" noAdjustHandles="1" noChangeArrowheads="1" noChangeShapeType="1" noTextEdit="1"/>
              </p:cNvSpPr>
              <p:nvPr/>
            </p:nvSpPr>
            <p:spPr>
              <a:xfrm>
                <a:off x="9027569" y="15702097"/>
                <a:ext cx="8820150" cy="4154984"/>
              </a:xfrm>
              <a:prstGeom prst="rect">
                <a:avLst/>
              </a:prstGeom>
              <a:blipFill>
                <a:blip r:embed="rId11"/>
                <a:stretch>
                  <a:fillRect l="-1106" t="-1028" r="-346" b="-264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26" name="文本框 1025">
                <a:extLst>
                  <a:ext uri="{FF2B5EF4-FFF2-40B4-BE49-F238E27FC236}">
                    <a16:creationId xmlns:a16="http://schemas.microsoft.com/office/drawing/2014/main" id="{59D6BE8A-5082-14E8-0C7B-9F5CAC5C9BBA}"/>
                  </a:ext>
                </a:extLst>
              </p:cNvPr>
              <p:cNvSpPr txBox="1"/>
              <p:nvPr/>
            </p:nvSpPr>
            <p:spPr>
              <a:xfrm>
                <a:off x="9027569" y="20704636"/>
                <a:ext cx="9027268" cy="1316130"/>
              </a:xfrm>
              <a:prstGeom prst="rect">
                <a:avLst/>
              </a:prstGeom>
              <a:noFill/>
            </p:spPr>
            <p:txBody>
              <a:bodyPr wrap="square">
                <a:spAutoFit/>
              </a:bodyPr>
              <a:lstStyle/>
              <a:p>
                <a:r>
                  <a:rPr lang="en-US" altLang="zh-CN" sz="2400" dirty="0"/>
                  <a:t>where </a:t>
                </a:r>
                <a14:m>
                  <m:oMath xmlns:m="http://schemas.openxmlformats.org/officeDocument/2006/math">
                    <m:sSubSup>
                      <m:sSubSupPr>
                        <m:ctrlPr>
                          <a:rPr lang="en-US" altLang="zh-CN" sz="2400" b="0" i="1" smtClean="0">
                            <a:latin typeface="Cambria Math" panose="02040503050406030204" pitchFamily="18" charset="0"/>
                          </a:rPr>
                        </m:ctrlPr>
                      </m:sSubSupPr>
                      <m:e>
                        <m:r>
                          <a:rPr lang="en-US" altLang="zh-CN" sz="2400" b="0" i="1" smtClean="0">
                            <a:latin typeface="Cambria Math" panose="02040503050406030204" pitchFamily="18" charset="0"/>
                          </a:rPr>
                          <m:t>𝜏</m:t>
                        </m:r>
                      </m:e>
                      <m:sub>
                        <m: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𝑡</m:t>
                        </m:r>
                      </m:sub>
                      <m:sup>
                        <m:r>
                          <a:rPr lang="en-US" altLang="zh-CN" sz="2400" b="0" i="1" smtClean="0">
                            <a:latin typeface="Cambria Math" panose="02040503050406030204" pitchFamily="18" charset="0"/>
                          </a:rPr>
                          <m:t>𝑑</m:t>
                        </m:r>
                      </m:sup>
                    </m:sSubSup>
                    <m:r>
                      <a:rPr lang="en-US" altLang="zh-CN" sz="2400" b="0" i="1" smtClean="0">
                        <a:latin typeface="Cambria Math" panose="02040503050406030204" pitchFamily="18" charset="0"/>
                      </a:rPr>
                      <m:t> </m:t>
                    </m:r>
                  </m:oMath>
                </a14:m>
                <a:r>
                  <a:rPr lang="en-US" altLang="zh-CN" sz="2400" dirty="0"/>
                  <a:t>represents the d-order SH index for Gaussian </a:t>
                </a:r>
                <a:r>
                  <a:rPr lang="en-US" altLang="zh-CN" sz="2400" dirty="0" err="1"/>
                  <a:t>i</a:t>
                </a:r>
                <a:r>
                  <a:rPr lang="en-US" altLang="zh-CN" sz="2400" dirty="0"/>
                  <a:t> at frame t. The compressed SH coefficients </a:t>
                </a:r>
                <a14:m>
                  <m:oMath xmlns:m="http://schemas.openxmlformats.org/officeDocument/2006/math">
                    <m:sSubSup>
                      <m:sSubSupPr>
                        <m:ctrlPr>
                          <a:rPr lang="en-US" altLang="zh-CN" sz="2400" b="0" i="1" dirty="0" smtClean="0">
                            <a:latin typeface="Cambria Math" panose="02040503050406030204" pitchFamily="18" charset="0"/>
                          </a:rPr>
                        </m:ctrlPr>
                      </m:sSubSupPr>
                      <m:e>
                        <m:acc>
                          <m:accPr>
                            <m:chr m:val="̂"/>
                            <m:ctrlPr>
                              <a:rPr lang="en-US" altLang="zh-CN" sz="2400" b="0" i="1" smtClean="0">
                                <a:latin typeface="Cambria Math" panose="02040503050406030204" pitchFamily="18" charset="0"/>
                              </a:rPr>
                            </m:ctrlPr>
                          </m:accPr>
                          <m:e>
                            <m:r>
                              <a:rPr lang="en-US" altLang="zh-CN" sz="2400" b="0" i="1" smtClean="0">
                                <a:latin typeface="Cambria Math" panose="02040503050406030204" pitchFamily="18" charset="0"/>
                              </a:rPr>
                              <m:t>𝐶</m:t>
                            </m:r>
                          </m:e>
                        </m:acc>
                      </m:e>
                      <m:sub>
                        <m:r>
                          <a:rPr lang="en-US" altLang="zh-CN" sz="2400" b="0" i="1" dirty="0" smtClean="0">
                            <a:latin typeface="Cambria Math" panose="02040503050406030204" pitchFamily="18" charset="0"/>
                          </a:rPr>
                          <m:t>𝑖</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𝑡</m:t>
                        </m:r>
                      </m:sub>
                      <m:sup>
                        <m:r>
                          <a:rPr lang="en-US" altLang="zh-CN" sz="2400" b="0" i="1" dirty="0" smtClean="0">
                            <a:latin typeface="Cambria Math" panose="02040503050406030204" pitchFamily="18" charset="0"/>
                          </a:rPr>
                          <m:t>𝑑</m:t>
                        </m:r>
                      </m:sup>
                    </m:sSubSup>
                    <m:r>
                      <a:rPr lang="en-US" altLang="zh-CN" sz="2400" b="0" i="0" dirty="0" smtClean="0">
                        <a:latin typeface="Cambria Math" panose="02040503050406030204" pitchFamily="18" charset="0"/>
                      </a:rPr>
                      <m:t> </m:t>
                    </m:r>
                  </m:oMath>
                </a14:m>
                <a:r>
                  <a:rPr lang="en-US" altLang="zh-CN" sz="2400" dirty="0"/>
                  <a:t>can then be recovered by indexing into the codebook:</a:t>
                </a:r>
                <a:endParaRPr lang="zh-CN" altLang="en-US" sz="2400" dirty="0"/>
              </a:p>
            </p:txBody>
          </p:sp>
        </mc:Choice>
        <mc:Fallback xmlns="">
          <p:sp>
            <p:nvSpPr>
              <p:cNvPr id="1026" name="文本框 1025">
                <a:extLst>
                  <a:ext uri="{FF2B5EF4-FFF2-40B4-BE49-F238E27FC236}">
                    <a16:creationId xmlns:a16="http://schemas.microsoft.com/office/drawing/2014/main" id="{59D6BE8A-5082-14E8-0C7B-9F5CAC5C9BBA}"/>
                  </a:ext>
                </a:extLst>
              </p:cNvPr>
              <p:cNvSpPr txBox="1">
                <a:spLocks noRot="1" noChangeAspect="1" noMove="1" noResize="1" noEditPoints="1" noAdjustHandles="1" noChangeArrowheads="1" noChangeShapeType="1" noTextEdit="1"/>
              </p:cNvSpPr>
              <p:nvPr/>
            </p:nvSpPr>
            <p:spPr>
              <a:xfrm>
                <a:off x="9027569" y="20704636"/>
                <a:ext cx="9027268" cy="1316130"/>
              </a:xfrm>
              <a:prstGeom prst="rect">
                <a:avLst/>
              </a:prstGeom>
              <a:blipFill>
                <a:blip r:embed="rId12"/>
                <a:stretch>
                  <a:fillRect l="-1080" t="-1389" b="-9722"/>
                </a:stretch>
              </a:blipFill>
            </p:spPr>
            <p:txBody>
              <a:bodyPr/>
              <a:lstStyle/>
              <a:p>
                <a:r>
                  <a:rPr lang="zh-CN" altLang="en-US">
                    <a:noFill/>
                  </a:rPr>
                  <a:t> </a:t>
                </a:r>
              </a:p>
            </p:txBody>
          </p:sp>
        </mc:Fallback>
      </mc:AlternateContent>
      <p:pic>
        <p:nvPicPr>
          <p:cNvPr id="1029" name="图片 1028">
            <a:extLst>
              <a:ext uri="{FF2B5EF4-FFF2-40B4-BE49-F238E27FC236}">
                <a16:creationId xmlns:a16="http://schemas.microsoft.com/office/drawing/2014/main" id="{D6D91E43-6BE7-6E36-93B9-915AFEA61B73}"/>
              </a:ext>
            </a:extLst>
          </p:cNvPr>
          <p:cNvPicPr>
            <a:picLocks noChangeAspect="1"/>
          </p:cNvPicPr>
          <p:nvPr/>
        </p:nvPicPr>
        <p:blipFill>
          <a:blip r:embed="rId13">
            <a:clrChange>
              <a:clrFrom>
                <a:srgbClr val="FFFFFF"/>
              </a:clrFrom>
              <a:clrTo>
                <a:srgbClr val="FFFFFF">
                  <a:alpha val="0"/>
                </a:srgbClr>
              </a:clrTo>
            </a:clrChange>
          </a:blip>
          <a:stretch>
            <a:fillRect/>
          </a:stretch>
        </p:blipFill>
        <p:spPr>
          <a:xfrm>
            <a:off x="10794827" y="19606085"/>
            <a:ext cx="5495925" cy="1085850"/>
          </a:xfrm>
          <a:prstGeom prst="rect">
            <a:avLst/>
          </a:prstGeom>
        </p:spPr>
      </p:pic>
      <p:pic>
        <p:nvPicPr>
          <p:cNvPr id="1031" name="图片 1030">
            <a:extLst>
              <a:ext uri="{FF2B5EF4-FFF2-40B4-BE49-F238E27FC236}">
                <a16:creationId xmlns:a16="http://schemas.microsoft.com/office/drawing/2014/main" id="{A0ACAD3D-BEF6-9405-3D48-292B3257D2EC}"/>
              </a:ext>
            </a:extLst>
          </p:cNvPr>
          <p:cNvPicPr>
            <a:picLocks noChangeAspect="1"/>
          </p:cNvPicPr>
          <p:nvPr/>
        </p:nvPicPr>
        <p:blipFill>
          <a:blip r:embed="rId14">
            <a:clrChange>
              <a:clrFrom>
                <a:srgbClr val="FFFFFF"/>
              </a:clrFrom>
              <a:clrTo>
                <a:srgbClr val="FFFFFF">
                  <a:alpha val="0"/>
                </a:srgbClr>
              </a:clrTo>
            </a:clrChange>
          </a:blip>
          <a:stretch>
            <a:fillRect/>
          </a:stretch>
        </p:blipFill>
        <p:spPr>
          <a:xfrm>
            <a:off x="12095241" y="21902672"/>
            <a:ext cx="2409825" cy="800100"/>
          </a:xfrm>
          <a:prstGeom prst="rect">
            <a:avLst/>
          </a:prstGeom>
        </p:spPr>
      </p:pic>
      <mc:AlternateContent xmlns:mc="http://schemas.openxmlformats.org/markup-compatibility/2006" xmlns:a14="http://schemas.microsoft.com/office/drawing/2010/main">
        <mc:Choice Requires="a14">
          <p:sp>
            <p:nvSpPr>
              <p:cNvPr id="1032" name="文本框 1031">
                <a:extLst>
                  <a:ext uri="{FF2B5EF4-FFF2-40B4-BE49-F238E27FC236}">
                    <a16:creationId xmlns:a16="http://schemas.microsoft.com/office/drawing/2014/main" id="{0D2AAE6C-A6EC-1969-4E59-3448E9C0BDCC}"/>
                  </a:ext>
                </a:extLst>
              </p:cNvPr>
              <p:cNvSpPr txBox="1"/>
              <p:nvPr/>
            </p:nvSpPr>
            <p:spPr>
              <a:xfrm>
                <a:off x="8997950" y="22573390"/>
                <a:ext cx="9027268" cy="4154984"/>
              </a:xfrm>
              <a:prstGeom prst="rect">
                <a:avLst/>
              </a:prstGeom>
              <a:noFill/>
            </p:spPr>
            <p:txBody>
              <a:bodyPr wrap="square">
                <a:spAutoFit/>
              </a:bodyPr>
              <a:lstStyle/>
              <a:p>
                <a:r>
                  <a:rPr lang="en-US" altLang="zh-CN" sz="2400" dirty="0"/>
                  <a:t>With this encoding, the SH attributes, originally represented as </a:t>
                </a:r>
                <a14:m>
                  <m:oMath xmlns:m="http://schemas.openxmlformats.org/officeDocument/2006/math">
                    <m:r>
                      <a:rPr lang="en-US" altLang="zh-CN" sz="2400" b="0" i="1" smtClean="0">
                        <a:latin typeface="Cambria Math" panose="02040503050406030204" pitchFamily="18" charset="0"/>
                      </a:rPr>
                      <m:t>𝑛</m:t>
                    </m:r>
                    <m:r>
                      <a:rPr lang="en-US" altLang="zh-CN" sz="2400" b="0" i="1" smtClean="0">
                        <a:latin typeface="Cambria Math" panose="02040503050406030204" pitchFamily="18" charset="0"/>
                      </a:rPr>
                      <m:t>×</m:t>
                    </m:r>
                    <m:r>
                      <a:rPr lang="en-US" altLang="zh-CN" sz="2400" b="0" i="1" smtClean="0">
                        <a:latin typeface="Cambria Math" panose="02040503050406030204" pitchFamily="18" charset="0"/>
                      </a:rPr>
                      <m:t>𝑓</m:t>
                    </m:r>
                    <m:r>
                      <a:rPr lang="en-US" altLang="zh-CN" sz="2400" b="0" i="1" smtClean="0">
                        <a:latin typeface="Cambria Math" panose="02040503050406030204" pitchFamily="18" charset="0"/>
                      </a:rPr>
                      <m:t>×48</m:t>
                    </m:r>
                  </m:oMath>
                </a14:m>
                <a:r>
                  <a:rPr lang="en-US" altLang="zh-CN" sz="2400" dirty="0"/>
                  <a:t> float parameters (where n is the number of Gaussians and f is the number of frames), are compressed into </a:t>
                </a:r>
                <a14:m>
                  <m:oMath xmlns:m="http://schemas.openxmlformats.org/officeDocument/2006/math">
                    <m:r>
                      <a:rPr lang="en-US" altLang="zh-CN" sz="2400" i="1">
                        <a:latin typeface="Cambria Math" panose="02040503050406030204" pitchFamily="18" charset="0"/>
                      </a:rPr>
                      <m:t>𝑛</m:t>
                    </m:r>
                    <m:r>
                      <a:rPr lang="en-US" altLang="zh-CN" sz="2400" i="1">
                        <a:latin typeface="Cambria Math" panose="02040503050406030204" pitchFamily="18" charset="0"/>
                      </a:rPr>
                      <m:t>×</m:t>
                    </m:r>
                    <m:r>
                      <a:rPr lang="en-US" altLang="zh-CN" sz="2400" i="1">
                        <a:latin typeface="Cambria Math" panose="02040503050406030204" pitchFamily="18" charset="0"/>
                      </a:rPr>
                      <m:t>𝑓</m:t>
                    </m:r>
                    <m:r>
                      <a:rPr lang="en-US" altLang="zh-CN" sz="2400" i="1">
                        <a:latin typeface="Cambria Math" panose="02040503050406030204" pitchFamily="18" charset="0"/>
                      </a:rPr>
                      <m:t>×4</m:t>
                    </m:r>
                  </m:oMath>
                </a14:m>
                <a:r>
                  <a:rPr lang="en-US" altLang="zh-CN" sz="2400" dirty="0"/>
                  <a:t> integer indices, along with four shared codebooks. Furthermore, we observe that the temporally coherent SH coefficients exhibit high consistency even after conversion to indices. On average, only 1% of the SH indices for Gaussians change between adjacent frames. To further optimize storage, instead of saving spatial-temporal SH indices for each frame, we save only the indices from the first frame and the positions where indices change in subsequent frames.</a:t>
                </a:r>
                <a:endParaRPr lang="zh-CN" altLang="en-US" sz="2400" dirty="0"/>
              </a:p>
            </p:txBody>
          </p:sp>
        </mc:Choice>
        <mc:Fallback xmlns="">
          <p:sp>
            <p:nvSpPr>
              <p:cNvPr id="1032" name="文本框 1031">
                <a:extLst>
                  <a:ext uri="{FF2B5EF4-FFF2-40B4-BE49-F238E27FC236}">
                    <a16:creationId xmlns:a16="http://schemas.microsoft.com/office/drawing/2014/main" id="{0D2AAE6C-A6EC-1969-4E59-3448E9C0BDCC}"/>
                  </a:ext>
                </a:extLst>
              </p:cNvPr>
              <p:cNvSpPr txBox="1">
                <a:spLocks noRot="1" noChangeAspect="1" noMove="1" noResize="1" noEditPoints="1" noAdjustHandles="1" noChangeArrowheads="1" noChangeShapeType="1" noTextEdit="1"/>
              </p:cNvSpPr>
              <p:nvPr/>
            </p:nvSpPr>
            <p:spPr>
              <a:xfrm>
                <a:off x="8997950" y="22573390"/>
                <a:ext cx="9027268" cy="4154984"/>
              </a:xfrm>
              <a:prstGeom prst="rect">
                <a:avLst/>
              </a:prstGeom>
              <a:blipFill>
                <a:blip r:embed="rId15"/>
                <a:stretch>
                  <a:fillRect l="-1013" t="-1026" r="-1013" b="-2493"/>
                </a:stretch>
              </a:blipFill>
            </p:spPr>
            <p:txBody>
              <a:bodyPr/>
              <a:lstStyle/>
              <a:p>
                <a:r>
                  <a:rPr lang="zh-CN" altLang="en-US">
                    <a:noFill/>
                  </a:rPr>
                  <a:t> </a:t>
                </a:r>
              </a:p>
            </p:txBody>
          </p:sp>
        </mc:Fallback>
      </mc:AlternateContent>
      <p:sp>
        <p:nvSpPr>
          <p:cNvPr id="1034" name="文本框 1033">
            <a:extLst>
              <a:ext uri="{FF2B5EF4-FFF2-40B4-BE49-F238E27FC236}">
                <a16:creationId xmlns:a16="http://schemas.microsoft.com/office/drawing/2014/main" id="{83712C9B-F265-5390-8645-543156E7A2F4}"/>
              </a:ext>
            </a:extLst>
          </p:cNvPr>
          <p:cNvSpPr txBox="1"/>
          <p:nvPr/>
        </p:nvSpPr>
        <p:spPr>
          <a:xfrm>
            <a:off x="32792" y="3496366"/>
            <a:ext cx="9153726" cy="3416320"/>
          </a:xfrm>
          <a:prstGeom prst="rect">
            <a:avLst/>
          </a:prstGeom>
          <a:noFill/>
        </p:spPr>
        <p:txBody>
          <a:bodyPr wrap="square">
            <a:spAutoFit/>
          </a:bodyPr>
          <a:lstStyle/>
          <a:p>
            <a:pPr marL="342900" indent="-342900">
              <a:buFont typeface="Arial" panose="020B0604020202020204" pitchFamily="34" charset="0"/>
              <a:buChar char="•"/>
            </a:pPr>
            <a:r>
              <a:rPr lang="en-US" altLang="zh-CN" sz="2400" dirty="0"/>
              <a:t>We reviewed various compression methods for image, video, audio, and text formats and explored the principles behind RANS and </a:t>
            </a:r>
            <a:r>
              <a:rPr lang="en-US" altLang="zh-CN" sz="2400" dirty="0" err="1"/>
              <a:t>WebP</a:t>
            </a:r>
            <a:r>
              <a:rPr lang="en-US" altLang="zh-CN" sz="2400" dirty="0"/>
              <a:t> compression algorithms. </a:t>
            </a:r>
          </a:p>
          <a:p>
            <a:pPr marL="342900" indent="-342900">
              <a:buFont typeface="Arial" panose="020B0604020202020204" pitchFamily="34" charset="0"/>
              <a:buChar char="•"/>
            </a:pPr>
            <a:r>
              <a:rPr lang="en-US" altLang="zh-CN" sz="2400" dirty="0"/>
              <a:t>We designed an efficient, attribute-specific compression method tailored for volumetric video representation (Gaussian point cloud sequences).</a:t>
            </a:r>
          </a:p>
          <a:p>
            <a:pPr marL="342900" indent="-342900">
              <a:buFont typeface="Arial" panose="020B0604020202020204" pitchFamily="34" charset="0"/>
              <a:buChar char="•"/>
            </a:pPr>
            <a:r>
              <a:rPr lang="en-US" altLang="zh-CN" sz="2400" dirty="0"/>
              <a:t>Integrated the decompression methods into a mobile platform, developing a player that supports the rendering of long sequence volumetric videos on mobile devices.</a:t>
            </a:r>
            <a:endParaRPr lang="zh-CN" altLang="en-US" sz="2400" dirty="0">
              <a:latin typeface="+mj-lt"/>
            </a:endParaRPr>
          </a:p>
        </p:txBody>
      </p:sp>
      <p:pic>
        <p:nvPicPr>
          <p:cNvPr id="1040" name="图片 1039">
            <a:extLst>
              <a:ext uri="{FF2B5EF4-FFF2-40B4-BE49-F238E27FC236}">
                <a16:creationId xmlns:a16="http://schemas.microsoft.com/office/drawing/2014/main" id="{724CB33E-39E4-F6EC-8E27-C3FA301F64CA}"/>
              </a:ext>
            </a:extLst>
          </p:cNvPr>
          <p:cNvPicPr>
            <a:picLocks noChangeAspect="1"/>
          </p:cNvPicPr>
          <p:nvPr/>
        </p:nvPicPr>
        <p:blipFill>
          <a:blip r:embed="rId16"/>
          <a:stretch>
            <a:fillRect/>
          </a:stretch>
        </p:blipFill>
        <p:spPr>
          <a:xfrm>
            <a:off x="9746721" y="11543762"/>
            <a:ext cx="2096211" cy="2934696"/>
          </a:xfrm>
          <a:prstGeom prst="rect">
            <a:avLst/>
          </a:prstGeom>
        </p:spPr>
      </p:pic>
      <p:pic>
        <p:nvPicPr>
          <p:cNvPr id="1044" name="图片 1043">
            <a:extLst>
              <a:ext uri="{FF2B5EF4-FFF2-40B4-BE49-F238E27FC236}">
                <a16:creationId xmlns:a16="http://schemas.microsoft.com/office/drawing/2014/main" id="{5DADC5CA-DE19-E0A2-5441-64790670BC8C}"/>
              </a:ext>
            </a:extLst>
          </p:cNvPr>
          <p:cNvPicPr>
            <a:picLocks noChangeAspect="1"/>
          </p:cNvPicPr>
          <p:nvPr/>
        </p:nvPicPr>
        <p:blipFill>
          <a:blip r:embed="rId17"/>
          <a:stretch>
            <a:fillRect/>
          </a:stretch>
        </p:blipFill>
        <p:spPr>
          <a:xfrm>
            <a:off x="12515833" y="11543762"/>
            <a:ext cx="2096211" cy="2934696"/>
          </a:xfrm>
          <a:prstGeom prst="rect">
            <a:avLst/>
          </a:prstGeom>
        </p:spPr>
      </p:pic>
      <p:pic>
        <p:nvPicPr>
          <p:cNvPr id="1048" name="图片 1047">
            <a:extLst>
              <a:ext uri="{FF2B5EF4-FFF2-40B4-BE49-F238E27FC236}">
                <a16:creationId xmlns:a16="http://schemas.microsoft.com/office/drawing/2014/main" id="{7BE86B87-3956-D6BB-95F5-2572B1A39902}"/>
              </a:ext>
            </a:extLst>
          </p:cNvPr>
          <p:cNvPicPr>
            <a:picLocks noChangeAspect="1"/>
          </p:cNvPicPr>
          <p:nvPr/>
        </p:nvPicPr>
        <p:blipFill>
          <a:blip r:embed="rId18"/>
          <a:stretch>
            <a:fillRect/>
          </a:stretch>
        </p:blipFill>
        <p:spPr>
          <a:xfrm>
            <a:off x="15284945" y="11543762"/>
            <a:ext cx="2096212" cy="2934697"/>
          </a:xfrm>
          <a:prstGeom prst="rect">
            <a:avLst/>
          </a:prstGeom>
        </p:spPr>
      </p:pic>
      <p:sp>
        <p:nvSpPr>
          <p:cNvPr id="1049" name="文本框 1048">
            <a:extLst>
              <a:ext uri="{FF2B5EF4-FFF2-40B4-BE49-F238E27FC236}">
                <a16:creationId xmlns:a16="http://schemas.microsoft.com/office/drawing/2014/main" id="{C0B93945-1605-8C36-3672-D694CD9E2B80}"/>
              </a:ext>
            </a:extLst>
          </p:cNvPr>
          <p:cNvSpPr txBox="1"/>
          <p:nvPr/>
        </p:nvSpPr>
        <p:spPr>
          <a:xfrm>
            <a:off x="9027569" y="34271491"/>
            <a:ext cx="8719088" cy="3785652"/>
          </a:xfrm>
          <a:prstGeom prst="rect">
            <a:avLst/>
          </a:prstGeom>
          <a:noFill/>
        </p:spPr>
        <p:txBody>
          <a:bodyPr wrap="square" rtlCol="0">
            <a:spAutoFit/>
          </a:bodyPr>
          <a:lstStyle/>
          <a:p>
            <a:r>
              <a:rPr lang="en-US" altLang="zh-CN" sz="2400" dirty="0"/>
              <a:t>The attribute-specific compression method we propose demonstrates significant potential in practical applications. Due to limitations in computational power and storage capacity, the playback of high-quality volumetric videos has primarily been confined to desktop systems. we have successfully extended this high-quality volumetric video to mobile devices such as iPads. In processing the compressed data stream, we enhanced an open-source, Vulkan-based static Gaussian renderer to support dynamic rendering, and integrated our compression algorithm for real-time decoding.</a:t>
            </a:r>
            <a:endParaRPr lang="zh-CN" altLang="en-US" sz="2400" dirty="0"/>
          </a:p>
        </p:txBody>
      </p:sp>
      <p:pic>
        <p:nvPicPr>
          <p:cNvPr id="16" name="图片 15" descr="图示&#10;&#10;描述已自动生成">
            <a:extLst>
              <a:ext uri="{FF2B5EF4-FFF2-40B4-BE49-F238E27FC236}">
                <a16:creationId xmlns:a16="http://schemas.microsoft.com/office/drawing/2014/main" id="{1F8A76D7-791F-335C-A70F-3D2FA533D65E}"/>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9308662" y="28138796"/>
            <a:ext cx="7982981" cy="5919104"/>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DJkNzlkMmNkYjBmMmM2OWZjMGI5NmFhZmQ1NWMxZTMifQ=="/>
  <p:tag name="KSO_WPP_MARK_KEY" val="901f867b-9c2d-4937-9296-b062e6fed4e5"/>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TotalTime>
  <Words>872</Words>
  <Application>Microsoft Office PowerPoint</Application>
  <PresentationFormat>自定义</PresentationFormat>
  <Paragraphs>32</Paragraphs>
  <Slides>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Arial</vt:lpstr>
      <vt:lpstr>Cambria Math</vt:lpstr>
      <vt:lpstr>Wingdings</vt:lpstr>
      <vt:lpstr>WPS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admin</dc:creator>
  <cp:lastModifiedBy>守琛 周</cp:lastModifiedBy>
  <cp:revision>211</cp:revision>
  <dcterms:created xsi:type="dcterms:W3CDTF">2019-06-19T02:08:00Z</dcterms:created>
  <dcterms:modified xsi:type="dcterms:W3CDTF">2024-12-31T18:04:31Z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54AEAF901D2B4923A6F7925165E58D14_12</vt:lpwstr>
  </property>
</Properties>
</file>